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619" r:id="rId2"/>
    <p:sldId id="620" r:id="rId3"/>
    <p:sldId id="621" r:id="rId4"/>
    <p:sldId id="622" r:id="rId5"/>
    <p:sldId id="623" r:id="rId6"/>
    <p:sldId id="624" r:id="rId7"/>
    <p:sldId id="625" r:id="rId8"/>
    <p:sldId id="626" r:id="rId9"/>
    <p:sldId id="627" r:id="rId10"/>
    <p:sldId id="628" r:id="rId11"/>
    <p:sldId id="629" r:id="rId12"/>
    <p:sldId id="630" r:id="rId13"/>
    <p:sldId id="631" r:id="rId14"/>
    <p:sldId id="632" r:id="rId15"/>
    <p:sldId id="633" r:id="rId16"/>
    <p:sldId id="634" r:id="rId17"/>
    <p:sldId id="635" r:id="rId18"/>
    <p:sldId id="636" r:id="rId19"/>
    <p:sldId id="637" r:id="rId20"/>
    <p:sldId id="638" r:id="rId21"/>
    <p:sldId id="639" r:id="rId22"/>
    <p:sldId id="640" r:id="rId23"/>
  </p:sldIdLst>
  <p:sldSz cx="9144000" cy="6858000" type="screen4x3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ACB6"/>
    <a:srgbClr val="FFF9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26" autoAdjust="0"/>
    <p:restoredTop sz="90816" autoAdjust="0"/>
  </p:normalViewPr>
  <p:slideViewPr>
    <p:cSldViewPr>
      <p:cViewPr varScale="1">
        <p:scale>
          <a:sx n="68" d="100"/>
          <a:sy n="68" d="100"/>
        </p:scale>
        <p:origin x="149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2903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19" d="100"/>
        <a:sy n="119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300" y="-114"/>
      </p:cViewPr>
      <p:guideLst>
        <p:guide orient="horz" pos="3127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9B2C24-D588-4B68-B483-756AE5D45FED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B79321-05A7-43E3-9CD6-18292FB3D4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003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482111-5AC0-47F4-B7BD-6055E2406FA5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95CF8-675E-4755-B29F-95B2A947B2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009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best way to pull your advisor’s legs</a:t>
            </a:r>
            <a:r>
              <a:rPr lang="en-US" baseline="0" dirty="0" smtClean="0"/>
              <a:t> is to let your advisor present the work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95CF8-675E-4755-B29F-95B2A947B2B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630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SMO – sequential</a:t>
            </a:r>
            <a:r>
              <a:rPr lang="en-US" baseline="0" dirty="0" smtClean="0"/>
              <a:t> minimal optimization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95CF8-675E-4755-B29F-95B2A947B2B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748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 of Speech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95CF8-675E-4755-B29F-95B2A947B2B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466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 means it performs better than current approaches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95CF8-675E-4755-B29F-95B2A947B2B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0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95CF8-675E-4755-B29F-95B2A947B2B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094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SCUBA++ - our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n-gram augmented framework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95CF8-675E-4755-B29F-95B2A947B2B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732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here means remove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95CF8-675E-4755-B29F-95B2A947B2B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2118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Even limited amount of historical data helps in sarcasm detection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95CF8-675E-4755-B29F-95B2A947B2B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788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026" name="Picture 2" descr="C:\Users\gbarbier\Desktop\lwm1_mg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48550" y="76200"/>
            <a:ext cx="1619250" cy="1076325"/>
          </a:xfrm>
          <a:prstGeom prst="rect">
            <a:avLst/>
          </a:prstGeom>
          <a:noFill/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" y="1"/>
            <a:ext cx="1371599" cy="1189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97567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7" hasCustomPrompt="1"/>
          </p:nvPr>
        </p:nvSpPr>
        <p:spPr>
          <a:xfrm>
            <a:off x="1981200" y="3886200"/>
            <a:ext cx="6858000" cy="1371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none"/>
        </p:style>
        <p:txBody>
          <a:bodyPr anchor="ctr" anchorCtr="0">
            <a:normAutofit/>
          </a:bodyPr>
          <a:lstStyle>
            <a:lvl1pPr algn="l">
              <a:buFont typeface="Arial" pitchFamily="34" charset="0"/>
              <a:buChar char="•"/>
              <a:defRPr sz="3600" b="1">
                <a:solidFill>
                  <a:schemeClr val="accent6">
                    <a:lumMod val="75000"/>
                  </a:schemeClr>
                </a:solidFill>
              </a:defRPr>
            </a:lvl1pPr>
            <a:lvl2pPr algn="l">
              <a:defRPr sz="2000"/>
            </a:lvl2pPr>
            <a:lvl3pPr algn="l">
              <a:defRPr sz="1800"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subtitle</a:t>
            </a:r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838200"/>
            <a:ext cx="91440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934720"/>
            <a:ext cx="8458200" cy="28956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anchor="ctr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dirty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342900" lvl="0" indent="-3429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533400"/>
            <a:ext cx="9144000" cy="381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173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31899"/>
            <a:ext cx="9052560" cy="73152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vert="horz" wrap="square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32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915400" cy="53187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Wingdings" pitchFamily="2" charset="2"/>
              <a:buChar char="§"/>
              <a:defRPr>
                <a:solidFill>
                  <a:srgbClr val="0D0163"/>
                </a:solidFill>
              </a:defRPr>
            </a:lvl1pPr>
            <a:lvl2pPr>
              <a:defRPr>
                <a:solidFill>
                  <a:srgbClr val="0D0163"/>
                </a:solidFill>
              </a:defRPr>
            </a:lvl2pPr>
            <a:lvl3pPr>
              <a:defRPr>
                <a:solidFill>
                  <a:srgbClr val="0D0163"/>
                </a:solidFill>
              </a:defRPr>
            </a:lvl3pPr>
            <a:lvl4pPr>
              <a:defRPr>
                <a:solidFill>
                  <a:srgbClr val="0D0163"/>
                </a:solidFill>
              </a:defRPr>
            </a:lvl4pPr>
            <a:lvl5pPr>
              <a:defRPr>
                <a:solidFill>
                  <a:srgbClr val="0D016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838200"/>
            <a:ext cx="91440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050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31899"/>
            <a:ext cx="9052560" cy="73152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vert="horz" wrap="square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32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187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rgbClr val="0D0163"/>
                </a:solidFill>
              </a:defRPr>
            </a:lvl1pPr>
            <a:lvl2pPr>
              <a:defRPr>
                <a:solidFill>
                  <a:srgbClr val="0D0163"/>
                </a:solidFill>
              </a:defRPr>
            </a:lvl2pPr>
            <a:lvl3pPr>
              <a:defRPr>
                <a:solidFill>
                  <a:srgbClr val="0D0163"/>
                </a:solidFill>
              </a:defRPr>
            </a:lvl3pPr>
            <a:lvl4pPr>
              <a:defRPr>
                <a:solidFill>
                  <a:srgbClr val="0D0163"/>
                </a:solidFill>
              </a:defRPr>
            </a:lvl4pPr>
            <a:lvl5pPr>
              <a:defRPr>
                <a:solidFill>
                  <a:srgbClr val="0D0163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050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229600" cy="53187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Wingdings" pitchFamily="2" charset="2"/>
              <a:buChar char="§"/>
              <a:defRPr>
                <a:solidFill>
                  <a:srgbClr val="0D0163"/>
                </a:solidFill>
              </a:defRPr>
            </a:lvl1pPr>
            <a:lvl2pPr>
              <a:defRPr>
                <a:solidFill>
                  <a:srgbClr val="0D0163"/>
                </a:solidFill>
              </a:defRPr>
            </a:lvl2pPr>
            <a:lvl3pPr>
              <a:defRPr>
                <a:solidFill>
                  <a:srgbClr val="0D0163"/>
                </a:solidFill>
              </a:defRPr>
            </a:lvl3pPr>
            <a:lvl4pPr>
              <a:defRPr>
                <a:solidFill>
                  <a:srgbClr val="0D0163"/>
                </a:solidFill>
              </a:defRPr>
            </a:lvl4pPr>
            <a:lvl5pPr>
              <a:defRPr>
                <a:solidFill>
                  <a:srgbClr val="0D016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838200"/>
            <a:ext cx="91440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 userDrawn="1"/>
        </p:nvSpPr>
        <p:spPr>
          <a:xfrm>
            <a:off x="0" y="6564634"/>
            <a:ext cx="9144000" cy="3048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8610600" y="6583680"/>
            <a:ext cx="533400" cy="27432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1001">
            <a:schemeClr val="lt2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algn="ctr"/>
            <a:fld id="{C3B76011-FA69-4E10-B45A-93FFAD2DF13B}" type="slidenum">
              <a:rPr lang="en-US" sz="1200" smtClean="0">
                <a:solidFill>
                  <a:sysClr val="windowText" lastClr="000000"/>
                </a:solidFill>
              </a:rPr>
              <a:pPr algn="ctr"/>
              <a:t>‹#›</a:t>
            </a:fld>
            <a:endParaRPr lang="en-US" sz="1300" dirty="0">
              <a:solidFill>
                <a:sysClr val="windowText" lastClr="000000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" y="31899"/>
            <a:ext cx="9052560" cy="73152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vert="horz" wrap="square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32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917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4038600" cy="5410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2800" kern="1200" smtClean="0">
                <a:solidFill>
                  <a:srgbClr val="0D0163"/>
                </a:solidFill>
                <a:latin typeface="+mn-lt"/>
                <a:ea typeface="+mn-ea"/>
                <a:cs typeface="+mn-cs"/>
              </a:defRPr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2800" kern="1200" smtClean="0">
                <a:solidFill>
                  <a:srgbClr val="0D0163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2800" kern="1200" smtClean="0">
                <a:solidFill>
                  <a:srgbClr val="0D0163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2800" kern="1200" smtClean="0">
                <a:solidFill>
                  <a:srgbClr val="0D0163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2800" kern="1200" dirty="0">
                <a:solidFill>
                  <a:srgbClr val="0D0163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7"/>
          </p:nvPr>
        </p:nvSpPr>
        <p:spPr>
          <a:xfrm>
            <a:off x="4648200" y="914400"/>
            <a:ext cx="4038600" cy="5410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2800" kern="1200" smtClean="0">
                <a:solidFill>
                  <a:srgbClr val="0D0163"/>
                </a:solidFill>
                <a:latin typeface="+mn-lt"/>
                <a:ea typeface="+mn-ea"/>
                <a:cs typeface="+mn-cs"/>
              </a:defRPr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2800" kern="1200" smtClean="0">
                <a:solidFill>
                  <a:srgbClr val="0D0163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2800" kern="1200" smtClean="0">
                <a:solidFill>
                  <a:srgbClr val="0D0163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2800" kern="1200" smtClean="0">
                <a:solidFill>
                  <a:srgbClr val="0D0163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2800" kern="1200" dirty="0">
                <a:solidFill>
                  <a:srgbClr val="0D0163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838200"/>
            <a:ext cx="91440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" y="31899"/>
            <a:ext cx="9052560" cy="73152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vert="horz" wrap="square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32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992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/>
          <p:cNvSpPr>
            <a:spLocks noGrp="1"/>
          </p:cNvSpPr>
          <p:nvPr>
            <p:ph idx="1" hasCustomPrompt="1"/>
          </p:nvPr>
        </p:nvSpPr>
        <p:spPr>
          <a:xfrm>
            <a:off x="152400" y="914400"/>
            <a:ext cx="4343400" cy="27432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1800" kern="1200" dirty="0">
                <a:solidFill>
                  <a:srgbClr val="0D0163"/>
                </a:solidFill>
                <a:latin typeface="+mn-lt"/>
                <a:ea typeface="+mn-ea"/>
                <a:cs typeface="+mn-cs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Insert graphic in this quadrant</a:t>
            </a:r>
            <a:endParaRPr lang="en-US" dirty="0"/>
          </a:p>
        </p:txBody>
      </p:sp>
      <p:sp>
        <p:nvSpPr>
          <p:cNvPr id="20" name="Content Placeholder 7"/>
          <p:cNvSpPr>
            <a:spLocks noGrp="1"/>
          </p:cNvSpPr>
          <p:nvPr>
            <p:ph sz="quarter" idx="14" hasCustomPrompt="1"/>
          </p:nvPr>
        </p:nvSpPr>
        <p:spPr>
          <a:xfrm>
            <a:off x="4648200" y="914400"/>
            <a:ext cx="4267200" cy="27432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1800" kern="1200" dirty="0" smtClean="0">
                <a:solidFill>
                  <a:srgbClr val="0D0163"/>
                </a:solidFill>
                <a:latin typeface="+mn-lt"/>
                <a:ea typeface="+mn-ea"/>
                <a:cs typeface="+mn-cs"/>
              </a:defRPr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2400" kern="1200" dirty="0" smtClean="0">
                <a:solidFill>
                  <a:srgbClr val="0D0163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2400" kern="1200" dirty="0" smtClean="0">
                <a:solidFill>
                  <a:srgbClr val="0D0163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2400" kern="1200" dirty="0" smtClean="0">
                <a:solidFill>
                  <a:srgbClr val="0D0163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2400" kern="1200" dirty="0">
                <a:solidFill>
                  <a:srgbClr val="0D0163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Tasks/Schedule:</a:t>
            </a:r>
          </a:p>
          <a:p>
            <a:pPr lvl="0"/>
            <a:r>
              <a:rPr lang="en-US" dirty="0" smtClean="0"/>
              <a:t>Status: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1" name="Content Placeholder 11"/>
          <p:cNvSpPr>
            <a:spLocks noGrp="1"/>
          </p:cNvSpPr>
          <p:nvPr>
            <p:ph sz="quarter" idx="17" hasCustomPrompt="1"/>
          </p:nvPr>
        </p:nvSpPr>
        <p:spPr>
          <a:xfrm>
            <a:off x="4648200" y="3886200"/>
            <a:ext cx="4267200" cy="25908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1800" kern="1200" dirty="0" smtClean="0">
                <a:solidFill>
                  <a:srgbClr val="0D0163"/>
                </a:solidFill>
                <a:latin typeface="+mn-lt"/>
                <a:ea typeface="+mn-ea"/>
                <a:cs typeface="+mn-cs"/>
              </a:defRPr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1800" kern="1200" dirty="0" smtClean="0">
                <a:solidFill>
                  <a:srgbClr val="0D0163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1800" kern="1200" dirty="0" smtClean="0">
                <a:solidFill>
                  <a:srgbClr val="0D0163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1800" kern="1200" dirty="0" smtClean="0">
                <a:solidFill>
                  <a:srgbClr val="0D0163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1800" kern="1200" dirty="0">
                <a:solidFill>
                  <a:srgbClr val="0D0163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Technology:</a:t>
            </a:r>
          </a:p>
          <a:p>
            <a:pPr lvl="0"/>
            <a:r>
              <a:rPr lang="en-US" dirty="0" smtClean="0"/>
              <a:t>Benefits: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137160" y="3784948"/>
            <a:ext cx="87782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 rot="16200000" flipH="1">
            <a:off x="1783079" y="3703320"/>
            <a:ext cx="5577840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11"/>
          <p:cNvSpPr>
            <a:spLocks noGrp="1"/>
          </p:cNvSpPr>
          <p:nvPr>
            <p:ph sz="quarter" idx="18" hasCustomPrompt="1"/>
          </p:nvPr>
        </p:nvSpPr>
        <p:spPr>
          <a:xfrm>
            <a:off x="152400" y="3886200"/>
            <a:ext cx="4343400" cy="25908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1800" kern="1200" dirty="0" smtClean="0">
                <a:solidFill>
                  <a:srgbClr val="0D0163"/>
                </a:solidFill>
                <a:latin typeface="+mn-lt"/>
                <a:ea typeface="+mn-ea"/>
                <a:cs typeface="+mn-cs"/>
              </a:defRPr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1800" kern="1200" dirty="0" smtClean="0">
                <a:solidFill>
                  <a:srgbClr val="0D0163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1800" kern="1200" dirty="0" smtClean="0">
                <a:solidFill>
                  <a:srgbClr val="0D0163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1800" kern="1200" dirty="0" smtClean="0">
                <a:solidFill>
                  <a:srgbClr val="0D0163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1800" kern="1200" dirty="0">
                <a:solidFill>
                  <a:srgbClr val="0D0163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Goals:</a:t>
            </a:r>
          </a:p>
          <a:p>
            <a:pPr lvl="0"/>
            <a:r>
              <a:rPr lang="en-US" dirty="0" smtClean="0"/>
              <a:t>Sponsor:</a:t>
            </a:r>
          </a:p>
          <a:p>
            <a:pPr lvl="0"/>
            <a:r>
              <a:rPr lang="en-US" dirty="0" smtClean="0"/>
              <a:t>Project Lead:</a:t>
            </a:r>
          </a:p>
          <a:p>
            <a:pPr lvl="0"/>
            <a:r>
              <a:rPr lang="en-US" dirty="0" smtClean="0"/>
              <a:t>Collaborators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838200"/>
            <a:ext cx="91440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" y="31899"/>
            <a:ext cx="9052560" cy="73152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vert="horz" wrap="square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32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899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7D72DB8-F460-46A5-A9FE-9A4C9B9BF9F0}" type="datetime1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AD6D33-2D40-460E-8838-502E4D10A5C0}" type="datetime1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g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1263" y="6570953"/>
            <a:ext cx="9467850" cy="287047"/>
            <a:chOff x="15240" y="6570953"/>
            <a:chExt cx="9467850" cy="287047"/>
          </a:xfrm>
        </p:grpSpPr>
        <p:sp>
          <p:nvSpPr>
            <p:cNvPr id="5" name="TextBox 4"/>
            <p:cNvSpPr txBox="1"/>
            <p:nvPr/>
          </p:nvSpPr>
          <p:spPr>
            <a:xfrm>
              <a:off x="52663" y="6583680"/>
              <a:ext cx="2286000" cy="274320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wrap="square" tIns="0" bIns="0" rtlCol="0" anchor="ctr" anchorCtr="0">
              <a:noAutofit/>
            </a:bodyPr>
            <a:lstStyle/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7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023110" y="6570953"/>
              <a:ext cx="7459980" cy="287047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wrap="square" rtlCol="0">
              <a:noAutofit/>
            </a:bodyPr>
            <a:lstStyle/>
            <a:p>
              <a:pPr algn="l"/>
              <a:r>
                <a:rPr lang="en-US" sz="1100" b="1" dirty="0" smtClean="0">
                  <a:solidFill>
                    <a:srgbClr val="FFC000"/>
                  </a:solidFill>
                </a:rPr>
                <a:t>Sarcasm Detection on Twitter</a:t>
              </a:r>
              <a:endParaRPr lang="en-US" sz="1100" b="1" dirty="0">
                <a:solidFill>
                  <a:srgbClr val="FFC000"/>
                </a:solidFill>
              </a:endParaRPr>
            </a:p>
          </p:txBody>
        </p:sp>
        <p:pic>
          <p:nvPicPr>
            <p:cNvPr id="7" name="Picture 2" descr="C:\Users\gbarbier\Desktop\lwm1_mg.gif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15240" y="6606540"/>
              <a:ext cx="343912" cy="228600"/>
            </a:xfrm>
            <a:prstGeom prst="rect">
              <a:avLst/>
            </a:prstGeom>
            <a:noFill/>
          </p:spPr>
        </p:pic>
        <p:sp>
          <p:nvSpPr>
            <p:cNvPr id="8" name="TextBox 7"/>
            <p:cNvSpPr txBox="1"/>
            <p:nvPr userDrawn="1"/>
          </p:nvSpPr>
          <p:spPr>
            <a:xfrm>
              <a:off x="8610600" y="6583680"/>
              <a:ext cx="533400" cy="274320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wrap="square" rtlCol="0">
              <a:noAutofit/>
            </a:bodyPr>
            <a:lstStyle/>
            <a:p>
              <a:pPr algn="ctr"/>
              <a:endParaRPr lang="en-US" sz="1300" dirty="0">
                <a:solidFill>
                  <a:schemeClr val="accent6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4953000" y="6581001"/>
              <a:ext cx="3657600" cy="276999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wrap="square" rtlCol="0" anchor="ctr" anchorCtr="0">
              <a:noAutofit/>
            </a:bodyPr>
            <a:lstStyle/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dirty="0" smtClean="0">
                  <a:solidFill>
                    <a:srgbClr val="FFC000"/>
                  </a:solidFill>
                </a:rPr>
                <a:t>WSDM2015</a:t>
              </a:r>
              <a:endParaRPr lang="en-US" sz="1400" dirty="0">
                <a:solidFill>
                  <a:srgbClr val="FFC000"/>
                </a:solidFill>
              </a:endParaRPr>
            </a:p>
          </p:txBody>
        </p:sp>
      </p:grpSp>
      <p:sp>
        <p:nvSpPr>
          <p:cNvPr id="11" name="TextBox 10"/>
          <p:cNvSpPr txBox="1"/>
          <p:nvPr userDrawn="1"/>
        </p:nvSpPr>
        <p:spPr>
          <a:xfrm>
            <a:off x="8610600" y="6591049"/>
            <a:ext cx="548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B637103-1419-456F-855C-A57A93F3EF38}" type="slidenum">
              <a:rPr lang="en-US" sz="1200" smtClean="0">
                <a:solidFill>
                  <a:schemeClr val="bg1"/>
                </a:solidFill>
              </a:rPr>
              <a:pPr/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12" name="Picture 5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625459"/>
            <a:ext cx="228600" cy="23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3925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9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SarcasmDetectionWSDM2015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37" y="2286000"/>
            <a:ext cx="9144000" cy="1524000"/>
          </a:xfrm>
        </p:spPr>
        <p:txBody>
          <a:bodyPr>
            <a:normAutofit fontScale="90000"/>
          </a:bodyPr>
          <a:lstStyle/>
          <a:p>
            <a:r>
              <a:rPr lang="en-US" sz="5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Sarcasm Detection on </a:t>
            </a:r>
            <a:r>
              <a:rPr lang="en-US" sz="51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Twitter </a:t>
            </a:r>
            <a:r>
              <a:rPr lang="en-US" sz="5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sz="5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30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Behavioral Modeling </a:t>
            </a:r>
            <a:r>
              <a:rPr lang="en-US" sz="3000" i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Approach</a:t>
            </a:r>
            <a:br>
              <a:rPr lang="en-US" sz="3000" i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30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sz="30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3000" i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sz="3000" i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en-US" sz="30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73" y="3886200"/>
            <a:ext cx="9144000" cy="703754"/>
          </a:xfrm>
        </p:spPr>
        <p:txBody>
          <a:bodyPr>
            <a:normAutofit/>
          </a:bodyPr>
          <a:lstStyle/>
          <a:p>
            <a:r>
              <a:rPr lang="en-US" sz="2800" i="1" dirty="0" err="1" smtClean="0">
                <a:solidFill>
                  <a:schemeClr val="tx1"/>
                </a:solidFill>
              </a:rPr>
              <a:t>Ashwin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Rajadesingan</a:t>
            </a:r>
            <a:r>
              <a:rPr lang="en-US" sz="2800" i="1" dirty="0" smtClean="0">
                <a:solidFill>
                  <a:schemeClr val="tx1"/>
                </a:solidFill>
              </a:rPr>
              <a:t>, Reza Zafarani, and </a:t>
            </a:r>
            <a:r>
              <a:rPr lang="en-US" sz="2800" i="1" dirty="0" err="1" smtClean="0">
                <a:solidFill>
                  <a:schemeClr val="tx1"/>
                </a:solidFill>
              </a:rPr>
              <a:t>Huan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>
                <a:solidFill>
                  <a:schemeClr val="tx1"/>
                </a:solidFill>
              </a:rPr>
              <a:t>Liu</a:t>
            </a:r>
            <a:endParaRPr lang="en-US" sz="16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 descr="https://media.licdn.com/media/p/6/005/090/0a1/3e01d4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648199"/>
            <a:ext cx="1524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pbs.twimg.com/profile_images/378800000472010870/7567460524ba4f8d19248fea9becb9b0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238" y="4645152"/>
            <a:ext cx="1527048" cy="1527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public.asu.edu/~huanliu/Liu_Huan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021"/>
          <a:stretch/>
        </p:blipFill>
        <p:spPr bwMode="auto">
          <a:xfrm>
            <a:off x="5314625" y="4645152"/>
            <a:ext cx="1543375" cy="1527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www.wsdm-conference.org/2015/wp-content/uploads/2014/12/cropped-header.period.expanded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18761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8222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152400"/>
            <a:ext cx="9498842" cy="175617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3. Sarcasm as a </a:t>
            </a:r>
            <a:r>
              <a:rPr lang="en-US" sz="4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Means </a:t>
            </a:r>
            <a:r>
              <a:rPr lang="en-US" sz="4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</a:t>
            </a:r>
            <a:br>
              <a:rPr lang="en-US" sz="4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4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Conveying </a:t>
            </a:r>
            <a:r>
              <a:rPr lang="en-US" sz="4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Emotion</a:t>
            </a:r>
            <a:r>
              <a:rPr lang="en-US" sz="4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2025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en-US" sz="2025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Basavanna</a:t>
            </a:r>
            <a:r>
              <a:rPr lang="en-US" sz="2025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2000), (</a:t>
            </a:r>
            <a:r>
              <a:rPr lang="en-US" sz="2025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Toplak</a:t>
            </a:r>
            <a:r>
              <a:rPr lang="en-US" sz="2025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2000), (</a:t>
            </a:r>
            <a:r>
              <a:rPr lang="en-US" sz="2025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Ducharme</a:t>
            </a:r>
            <a:r>
              <a:rPr lang="en-US" sz="2025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1994), (Grice, 1978)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30" y="1981200"/>
            <a:ext cx="5105400" cy="434340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lphaLcPeriod"/>
            </a:pPr>
            <a:r>
              <a:rPr lang="en-US" b="1" dirty="0" smtClean="0"/>
              <a:t>Mood</a:t>
            </a:r>
            <a:r>
              <a:rPr lang="en-US" dirty="0" smtClean="0"/>
              <a:t>: A user in a foul mood is more likely to use sarcasm</a:t>
            </a:r>
          </a:p>
          <a:p>
            <a:pPr marL="514350" indent="-514350">
              <a:buFont typeface="+mj-lt"/>
              <a:buAutoNum type="alphaLcPeriod"/>
            </a:pPr>
            <a:r>
              <a:rPr lang="en-US" b="1" dirty="0" smtClean="0"/>
              <a:t>Emotional expressiveness: </a:t>
            </a:r>
            <a:br>
              <a:rPr lang="en-US" b="1" dirty="0" smtClean="0"/>
            </a:br>
            <a:r>
              <a:rPr lang="en-US" dirty="0" smtClean="0"/>
              <a:t>how expressive a Twitter </a:t>
            </a:r>
            <a:br>
              <a:rPr lang="en-US" dirty="0" smtClean="0"/>
            </a:br>
            <a:r>
              <a:rPr lang="en-US" dirty="0" smtClean="0"/>
              <a:t>user is based on past </a:t>
            </a:r>
            <a:br>
              <a:rPr lang="en-US" dirty="0" smtClean="0"/>
            </a:br>
            <a:r>
              <a:rPr lang="en-US" dirty="0" smtClean="0"/>
              <a:t>sentiment usage</a:t>
            </a:r>
          </a:p>
          <a:p>
            <a:pPr marL="514350" indent="-514350">
              <a:buFont typeface="+mj-lt"/>
              <a:buAutoNum type="alphaLcPeriod" startAt="3"/>
            </a:pPr>
            <a:r>
              <a:rPr lang="en-US" b="1" dirty="0" smtClean="0"/>
              <a:t>Frustration: </a:t>
            </a:r>
            <a:r>
              <a:rPr lang="en-US" dirty="0" smtClean="0"/>
              <a:t>People use sarcasm to vent out </a:t>
            </a:r>
            <a:br>
              <a:rPr lang="en-US" dirty="0" smtClean="0"/>
            </a:br>
            <a:r>
              <a:rPr lang="en-US" dirty="0" smtClean="0"/>
              <a:t>frustration (</a:t>
            </a:r>
            <a:r>
              <a:rPr lang="en-US" dirty="0" err="1" smtClean="0"/>
              <a:t>Ducharme</a:t>
            </a:r>
            <a:r>
              <a:rPr lang="en-US" dirty="0" smtClean="0"/>
              <a:t>, 1994) </a:t>
            </a:r>
          </a:p>
          <a:p>
            <a:pPr marL="342900" lvl="1" indent="0">
              <a:buNone/>
            </a:pPr>
            <a:r>
              <a:rPr lang="en-US" dirty="0" smtClean="0"/>
              <a:t>- number of swear words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1" y="2438400"/>
            <a:ext cx="4343400" cy="35833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8873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4. Sarcasm as a Function of Familiarity</a:t>
            </a:r>
            <a:r>
              <a:rPr lang="en-US" sz="4000" dirty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en-US" sz="2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Cheang</a:t>
            </a:r>
            <a:r>
              <a:rPr 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2011; Rockwell,2003, 2011)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229600" cy="4267201"/>
          </a:xfrm>
        </p:spPr>
        <p:txBody>
          <a:bodyPr>
            <a:normAutofit fontScale="92500" lnSpcReduction="10000"/>
          </a:bodyPr>
          <a:lstStyle/>
          <a:p>
            <a:pPr marL="0" indent="0">
              <a:buClr>
                <a:schemeClr val="accent2"/>
              </a:buClr>
              <a:buNone/>
            </a:pPr>
            <a:r>
              <a:rPr lang="en-US" b="1" dirty="0" smtClean="0"/>
              <a:t>a. Familiarity </a:t>
            </a:r>
            <a:r>
              <a:rPr lang="en-US" b="1" dirty="0"/>
              <a:t>of environment</a:t>
            </a:r>
          </a:p>
          <a:p>
            <a:pPr marL="426244" indent="-426244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dirty="0"/>
              <a:t>People express sarcasm better when they are well acquainted with the environment. </a:t>
            </a:r>
            <a:r>
              <a:rPr lang="en-US" dirty="0" smtClean="0"/>
              <a:t>We can model it with </a:t>
            </a:r>
            <a:r>
              <a:rPr lang="en-US" dirty="0"/>
              <a:t>features such as:</a:t>
            </a:r>
          </a:p>
          <a:p>
            <a:pPr marL="1069181" lvl="3" indent="-426244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sz="2200" dirty="0"/>
              <a:t>Number of tweets posted in Twitter</a:t>
            </a:r>
          </a:p>
          <a:p>
            <a:pPr marL="1069181" lvl="3" indent="-426244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sz="2200" dirty="0"/>
              <a:t>Number of friends and followers</a:t>
            </a:r>
          </a:p>
          <a:p>
            <a:pPr marL="1069181" lvl="3" indent="-426244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sz="2200" dirty="0"/>
              <a:t>Frequency of Twitter </a:t>
            </a:r>
            <a:r>
              <a:rPr lang="en-US" sz="2200" dirty="0" smtClean="0"/>
              <a:t>usage</a:t>
            </a:r>
            <a:endParaRPr lang="en-US" sz="2200" b="1" dirty="0" smtClean="0"/>
          </a:p>
          <a:p>
            <a:pPr marL="0" indent="0">
              <a:buNone/>
            </a:pPr>
            <a:r>
              <a:rPr lang="en-US" b="1" dirty="0" smtClean="0"/>
              <a:t>b. Familiarity of language </a:t>
            </a:r>
            <a:r>
              <a:rPr lang="en-US" dirty="0" smtClean="0"/>
              <a:t>(</a:t>
            </a:r>
            <a:r>
              <a:rPr lang="en-US" dirty="0"/>
              <a:t>Dress, 2008)</a:t>
            </a:r>
            <a:endParaRPr lang="en-US" b="1" dirty="0" smtClean="0"/>
          </a:p>
          <a:p>
            <a:pPr lvl="1"/>
            <a:r>
              <a:rPr lang="en-US" dirty="0"/>
              <a:t>M</a:t>
            </a:r>
            <a:r>
              <a:rPr lang="en-US" dirty="0" smtClean="0"/>
              <a:t>easured with vocabulary/grammar skills</a:t>
            </a:r>
          </a:p>
          <a:p>
            <a:pPr lvl="2"/>
            <a:r>
              <a:rPr lang="en-US" dirty="0" smtClean="0"/>
              <a:t>We measure vocabulary and POS usage in Tweets</a:t>
            </a:r>
          </a:p>
          <a:p>
            <a:endParaRPr lang="en-US" b="1" dirty="0" smtClean="0"/>
          </a:p>
          <a:p>
            <a:endParaRPr lang="en-US" dirty="0"/>
          </a:p>
        </p:txBody>
      </p:sp>
      <p:pic>
        <p:nvPicPr>
          <p:cNvPr id="2056" name="Picture 8" descr="http://butcherville.com/dailybuffet/wp-content/uploads/2010/05/binary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7861" y="2514600"/>
            <a:ext cx="2436139" cy="2209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0200"/>
            <a:ext cx="8225745" cy="12192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2635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94172"/>
          </a:xfrm>
        </p:spPr>
        <p:txBody>
          <a:bodyPr>
            <a:noAutofit/>
          </a:bodyPr>
          <a:lstStyle/>
          <a:p>
            <a:pPr algn="ctr"/>
            <a:r>
              <a:rPr lang="en-US" sz="33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5. Sarcasm as a Form of Written Expression</a:t>
            </a:r>
            <a:endParaRPr lang="en-US" sz="33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3339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Sarcasm in speech includes low pitch, high intensity and a slow tempo (Rockwell, 2000). Written sarcasm is devoid of such options. 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Prosodic </a:t>
            </a:r>
            <a:r>
              <a:rPr lang="en-US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variations</a:t>
            </a:r>
          </a:p>
          <a:p>
            <a:pPr marL="514350" indent="-514350">
              <a:buAutoNum type="romanUcPeriod"/>
            </a:pPr>
            <a:endParaRPr lang="en-US" sz="24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en-US" sz="24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en-US" sz="24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en-US" sz="24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en-US" sz="24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57200" indent="-457200">
              <a:buFont typeface="+mj-lt"/>
              <a:buAutoNum type="alphaLcPeriod"/>
            </a:pPr>
            <a:r>
              <a:rPr lang="en-US" sz="2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Structural variations: </a:t>
            </a:r>
            <a: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Structural variations are inadvertent variations in the POS composition of tweets to express sarcasm.</a:t>
            </a:r>
          </a:p>
          <a:p>
            <a:pPr marL="0" indent="0">
              <a:buNone/>
            </a:pPr>
            <a:endParaRPr lang="en-US" sz="24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en-US" sz="24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810000"/>
            <a:ext cx="5480232" cy="67792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4495800"/>
            <a:ext cx="5436964" cy="8355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2514600"/>
            <a:ext cx="4083551" cy="15121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6243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Research Questions</a:t>
            </a:r>
            <a:endParaRPr lang="en-US" sz="4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39" y="1371600"/>
            <a:ext cx="8991600" cy="4800600"/>
          </a:xfrm>
        </p:spPr>
        <p:txBody>
          <a:bodyPr/>
          <a:lstStyle/>
          <a:p>
            <a:pPr marL="557213" indent="-514350">
              <a:buClr>
                <a:schemeClr val="accent2"/>
              </a:buClr>
              <a:buFont typeface="+mj-lt"/>
              <a:buAutoNum type="arabicPeriod"/>
            </a:pPr>
            <a:r>
              <a:rPr lang="en-US" sz="3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Does our behavior modeling approach work? How well?</a:t>
            </a:r>
          </a:p>
          <a:p>
            <a:pPr marL="471488" indent="-428625">
              <a:buClr>
                <a:schemeClr val="accent2"/>
              </a:buClr>
              <a:buFont typeface="+mj-lt"/>
              <a:buAutoNum type="arabicPeriod"/>
            </a:pPr>
            <a:r>
              <a:rPr lang="en-US" sz="3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Does using historical information actually benefit sarcasm detection? </a:t>
            </a:r>
          </a:p>
          <a:p>
            <a:pPr marL="842963" lvl="1" indent="-457200">
              <a:buClr>
                <a:schemeClr val="accent2"/>
              </a:buClr>
            </a:pPr>
            <a:r>
              <a:rPr lang="en-US" sz="3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If so, how much historical information is required?</a:t>
            </a:r>
          </a:p>
          <a:p>
            <a:pPr marL="471488" indent="-428625">
              <a:buClr>
                <a:schemeClr val="accent2"/>
              </a:buClr>
              <a:buFont typeface="+mj-lt"/>
              <a:buAutoNum type="arabicPeriod"/>
            </a:pPr>
            <a:r>
              <a:rPr lang="en-US" sz="3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Which features from theories contribute most to sarcasm detection on Twitter?</a:t>
            </a:r>
          </a:p>
        </p:txBody>
      </p:sp>
    </p:spTree>
    <p:extLst>
      <p:ext uri="{BB962C8B-B14F-4D97-AF65-F5344CB8AC3E}">
        <p14:creationId xmlns:p14="http://schemas.microsoft.com/office/powerpoint/2010/main" val="338728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Dataset</a:t>
            </a:r>
            <a:endParaRPr lang="en-US" sz="4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991600" cy="5638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Sarcastic tweets:</a:t>
            </a:r>
          </a:p>
          <a:p>
            <a:pPr lvl="1"/>
            <a:r>
              <a:rPr lang="en-US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9,104 </a:t>
            </a:r>
            <a:r>
              <a:rPr lang="en-US" sz="3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tweets containing #sarcasm and #</a:t>
            </a:r>
            <a:r>
              <a:rPr lang="en-US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not</a:t>
            </a:r>
            <a:endParaRPr lang="en-US" sz="3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en-US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Other </a:t>
            </a:r>
            <a:r>
              <a:rPr lang="en-US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tweets:</a:t>
            </a:r>
          </a:p>
          <a:p>
            <a:pPr lvl="1"/>
            <a:r>
              <a:rPr lang="en-US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81,936 </a:t>
            </a:r>
            <a:r>
              <a:rPr lang="en-US" sz="3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random sample of </a:t>
            </a:r>
            <a:r>
              <a:rPr lang="en-US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tweets</a:t>
            </a:r>
          </a:p>
          <a:p>
            <a:pPr marL="685800" lvl="2" indent="0">
              <a:buNone/>
            </a:pPr>
            <a:r>
              <a:rPr lang="en-US" sz="2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en-US" sz="2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after removing tweets containing #sarcasm and #not</a:t>
            </a:r>
            <a:r>
              <a:rPr lang="en-US" sz="2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endParaRPr lang="en-US" sz="2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en-US" smtClean="0"/>
              <a:t>Dataset:</a:t>
            </a:r>
            <a:r>
              <a:rPr lang="en-US" dirty="0"/>
              <a:t> </a:t>
            </a:r>
            <a:r>
              <a:rPr lang="en-US" u="sng" dirty="0">
                <a:hlinkClick r:id="rId3"/>
              </a:rPr>
              <a:t>http://bit.ly/SarcasmDetectionWSDM2015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429000"/>
            <a:ext cx="8063567" cy="9931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133600"/>
            <a:ext cx="8058851" cy="12899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629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Baselines</a:t>
            </a:r>
            <a:endParaRPr lang="en-US" sz="4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1"/>
            <a:ext cx="8382000" cy="4800600"/>
          </a:xfrm>
        </p:spPr>
        <p:txBody>
          <a:bodyPr>
            <a:normAutofit fontScale="92500" lnSpcReduction="20000"/>
          </a:bodyPr>
          <a:lstStyle/>
          <a:p>
            <a:pPr marL="426244" indent="-423863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Contrast Approach 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tweet is sarcastic if it contains a positive verb phrase or positive predicative expression and a negative situation 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phrase </a:t>
            </a:r>
            <a:r>
              <a:rPr lang="en-US" i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en-US" i="1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Riloff</a:t>
            </a:r>
            <a:r>
              <a:rPr lang="en-US" i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 al., EMNLP 2013)</a:t>
            </a:r>
            <a:endParaRPr lang="en-US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26244" indent="-423863">
              <a:buClr>
                <a:schemeClr val="accent2"/>
              </a:buClr>
              <a:buFont typeface="Wingdings" panose="05000000000000000000" pitchFamily="2" charset="2"/>
              <a:buChar char="v"/>
            </a:pPr>
            <a:endParaRPr lang="en-US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26244" indent="-423863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Hybrid Approach 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Contrast Approach 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-gram 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model </a:t>
            </a:r>
            <a:r>
              <a:rPr lang="en-US" i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en-US" i="1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Riloff</a:t>
            </a:r>
            <a:r>
              <a:rPr lang="en-US" i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 al., EMNLP 2013)</a:t>
            </a:r>
            <a:endParaRPr lang="en-US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26244" indent="-423863">
              <a:buClr>
                <a:schemeClr val="accent2"/>
              </a:buClr>
              <a:buNone/>
            </a:pP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26244" indent="-423863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Embedded results from the n-gram model into SCUBA as well. We call the n-gram augmented framework, 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SCUBA+</a:t>
            </a:r>
            <a:r>
              <a:rPr lang="en-US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</a:t>
            </a:r>
            <a:endParaRPr lang="en-US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15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Baseline Algorithms</a:t>
            </a:r>
            <a:endParaRPr lang="en-US" sz="4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marL="426244" indent="-426244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SCUBA – {past sarcasm hashtags feature}</a:t>
            </a:r>
          </a:p>
          <a:p>
            <a:pPr marL="426244" indent="-426244">
              <a:buClr>
                <a:schemeClr val="accent2"/>
              </a:buClr>
              <a:buNone/>
            </a:pPr>
            <a:endParaRPr lang="en-US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26244" indent="-426244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Majority classifier</a:t>
            </a:r>
          </a:p>
          <a:p>
            <a:pPr marL="426244" indent="-426244">
              <a:buClr>
                <a:schemeClr val="accent2"/>
              </a:buClr>
              <a:buNone/>
            </a:pPr>
            <a:endParaRPr lang="en-US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26244" indent="-426244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N-gram model used in Hybrid Approach and SCUBA++</a:t>
            </a:r>
          </a:p>
        </p:txBody>
      </p:sp>
    </p:spTree>
    <p:extLst>
      <p:ext uri="{BB962C8B-B14F-4D97-AF65-F5344CB8AC3E}">
        <p14:creationId xmlns:p14="http://schemas.microsoft.com/office/powerpoint/2010/main" val="321588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Performance Comparison</a:t>
            </a:r>
            <a:endParaRPr lang="en-US" sz="4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229600" cy="4525963"/>
          </a:xfrm>
        </p:spPr>
        <p:txBody>
          <a:bodyPr/>
          <a:lstStyle/>
          <a:p>
            <a:pPr marL="426244" indent="-426244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10-Fold Cross Validation</a:t>
            </a:r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6628169"/>
              </p:ext>
            </p:extLst>
          </p:nvPr>
        </p:nvGraphicFramePr>
        <p:xfrm>
          <a:off x="0" y="2057400"/>
          <a:ext cx="91440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5294"/>
                <a:gridCol w="1061526"/>
                <a:gridCol w="868459"/>
                <a:gridCol w="1092335"/>
                <a:gridCol w="1055463"/>
                <a:gridCol w="1067595"/>
                <a:gridCol w="1043328"/>
              </a:tblGrid>
              <a:tr h="4343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Technique</a:t>
                      </a:r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Dataset Distribution</a:t>
                      </a:r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1:1</a:t>
                      </a:r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20:80</a:t>
                      </a:r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10:90</a:t>
                      </a:r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endParaRPr lang="en-US" sz="1400" b="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Accuracy</a:t>
                      </a:r>
                      <a:endParaRPr lang="en-US" sz="1400" b="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AUC</a:t>
                      </a:r>
                      <a:endParaRPr lang="en-US" sz="1400" b="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Accuracy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AUC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Accuracy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AUC</a:t>
                      </a:r>
                    </a:p>
                  </a:txBody>
                  <a:tcPr marL="68580" marR="68580" marT="34290" marB="34290"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SCUBA++</a:t>
                      </a:r>
                      <a:endParaRPr lang="en-US" sz="14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86.08</a:t>
                      </a:r>
                      <a:endParaRPr lang="en-US" sz="14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0.86</a:t>
                      </a:r>
                      <a:endParaRPr lang="en-US" sz="14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89.81</a:t>
                      </a:r>
                      <a:endParaRPr lang="en-US" sz="14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0.80</a:t>
                      </a:r>
                      <a:endParaRPr lang="en-US" sz="14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92.94</a:t>
                      </a:r>
                      <a:endParaRPr lang="en-US" sz="14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0.70</a:t>
                      </a:r>
                      <a:endParaRPr lang="en-US" sz="14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SCUBA</a:t>
                      </a:r>
                      <a:endParaRPr lang="en-US" sz="14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83.46</a:t>
                      </a:r>
                      <a:endParaRPr lang="en-US" sz="14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0.83</a:t>
                      </a:r>
                      <a:endParaRPr lang="en-US" sz="14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88.10</a:t>
                      </a:r>
                      <a:endParaRPr lang="en-US" sz="14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0.76</a:t>
                      </a:r>
                      <a:endParaRPr lang="en-US" sz="14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92.24</a:t>
                      </a:r>
                      <a:endParaRPr lang="en-US" sz="14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0.60</a:t>
                      </a:r>
                      <a:endParaRPr lang="en-US" sz="14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SCUBA - #sarcasm</a:t>
                      </a:r>
                      <a:endParaRPr lang="en-US" sz="14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83.41</a:t>
                      </a:r>
                      <a:endParaRPr lang="en-US" sz="14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0.83</a:t>
                      </a:r>
                      <a:endParaRPr lang="en-US" sz="14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87.53</a:t>
                      </a:r>
                      <a:endParaRPr lang="en-US" sz="14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0.74</a:t>
                      </a:r>
                      <a:endParaRPr lang="en-US" sz="14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91.87</a:t>
                      </a:r>
                      <a:endParaRPr lang="en-US" sz="14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0.63</a:t>
                      </a:r>
                      <a:endParaRPr lang="en-US" sz="14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Baseline:</a:t>
                      </a:r>
                      <a:r>
                        <a:rPr lang="en-US" sz="1400" i="1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1400" i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Contrast</a:t>
                      </a:r>
                      <a:r>
                        <a:rPr lang="en-US" sz="1400" i="1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1400" i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Approach</a:t>
                      </a:r>
                      <a:endParaRPr lang="en-US" sz="14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56.50</a:t>
                      </a:r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0.56</a:t>
                      </a:r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78.98</a:t>
                      </a:r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0.57</a:t>
                      </a:r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86.59</a:t>
                      </a:r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0.57</a:t>
                      </a:r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Baseline:</a:t>
                      </a:r>
                      <a:r>
                        <a:rPr lang="en-US" sz="1400" i="1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1400" i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Hybrid Approach</a:t>
                      </a:r>
                      <a:endParaRPr lang="en-US" sz="14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77.26</a:t>
                      </a:r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0.77</a:t>
                      </a:r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78.40</a:t>
                      </a:r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0.75</a:t>
                      </a:r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83.87</a:t>
                      </a:r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0.67</a:t>
                      </a:r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Baseline:</a:t>
                      </a:r>
                      <a:r>
                        <a:rPr lang="en-US" sz="1400" i="1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1400" i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N-gram</a:t>
                      </a:r>
                      <a:r>
                        <a:rPr lang="en-US" sz="1400" i="1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Classifier</a:t>
                      </a:r>
                      <a:endParaRPr lang="en-US" sz="14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78.56</a:t>
                      </a:r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0.78</a:t>
                      </a:r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81.63</a:t>
                      </a:r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0.76</a:t>
                      </a:r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87.89</a:t>
                      </a:r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0.65</a:t>
                      </a:r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Baseline:</a:t>
                      </a:r>
                      <a:r>
                        <a:rPr lang="en-US" sz="1400" i="1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1400" i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Majority Classifier</a:t>
                      </a:r>
                      <a:endParaRPr lang="en-US" sz="14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50.00</a:t>
                      </a:r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0.50</a:t>
                      </a:r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80.00</a:t>
                      </a:r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0.50</a:t>
                      </a:r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90.00</a:t>
                      </a:r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0.50</a:t>
                      </a:r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215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Can historical information</a:t>
            </a:r>
            <a:br>
              <a:rPr lang="en-US" sz="4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4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improve sarcasm detection?</a:t>
            </a:r>
            <a:endParaRPr lang="en-US" sz="4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5257800" cy="4419600"/>
          </a:xfrm>
        </p:spPr>
        <p:txBody>
          <a:bodyPr>
            <a:noAutofit/>
          </a:bodyPr>
          <a:lstStyle/>
          <a:p>
            <a:pPr marL="426244" indent="-426244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sz="2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SCUBA without historical data:</a:t>
            </a:r>
          </a:p>
          <a:p>
            <a:pPr marL="769144" lvl="1" indent="-426244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79.38%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accuracy </a:t>
            </a:r>
          </a:p>
          <a:p>
            <a:pPr marL="769144" lvl="1" indent="-426244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Outperforms all other approaches</a:t>
            </a:r>
          </a:p>
          <a:p>
            <a:pPr marL="426244" indent="-426244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sz="2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Historical Data Helps</a:t>
            </a:r>
          </a:p>
          <a:p>
            <a:pPr marL="769144" lvl="1" indent="-426244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  <a:r>
              <a:rPr lang="en-US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.14%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increase in performance.</a:t>
            </a:r>
          </a:p>
          <a:p>
            <a:pPr marL="426244" indent="-426244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sz="28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30</a:t>
            </a:r>
            <a:r>
              <a:rPr lang="en-US" sz="2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tweets seem sufficient</a:t>
            </a:r>
          </a:p>
          <a:p>
            <a:pPr marL="0" indent="0">
              <a:buClr>
                <a:schemeClr val="accent2"/>
              </a:buClr>
              <a:buNone/>
            </a:pPr>
            <a:endParaRPr lang="en-US" sz="28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Clr>
                <a:schemeClr val="accent2"/>
              </a:buClr>
              <a:buNone/>
            </a:pPr>
            <a:endParaRPr lang="en-US" sz="2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399" y="1981200"/>
            <a:ext cx="4419601" cy="360353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2981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Which Forms Contribute most to </a:t>
            </a:r>
            <a:r>
              <a:rPr lang="en-US" sz="4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</a:t>
            </a:r>
            <a:r>
              <a:rPr lang="en-US" sz="4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arcasm Detection</a:t>
            </a:r>
            <a:endParaRPr lang="en-US" sz="4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2382866"/>
              </p:ext>
            </p:extLst>
          </p:nvPr>
        </p:nvGraphicFramePr>
        <p:xfrm>
          <a:off x="228600" y="1828800"/>
          <a:ext cx="8686800" cy="4419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0334"/>
                <a:gridCol w="3056466"/>
              </a:tblGrid>
              <a:tr h="63137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Feature set</a:t>
                      </a:r>
                      <a:endParaRPr lang="en-US" sz="2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Accuracy</a:t>
                      </a:r>
                      <a:endParaRPr lang="en-US" sz="2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63137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All feature sets</a:t>
                      </a:r>
                      <a:endParaRPr lang="en-US" sz="2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83.46%</a:t>
                      </a:r>
                      <a:endParaRPr lang="en-US" sz="2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631371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-</a:t>
                      </a:r>
                      <a:r>
                        <a:rPr lang="en-US" sz="2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Contrast-based features</a:t>
                      </a:r>
                      <a:endParaRPr lang="en-US" sz="2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57.34%</a:t>
                      </a:r>
                      <a:endParaRPr lang="en-US" sz="2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6313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-</a:t>
                      </a:r>
                      <a:r>
                        <a:rPr lang="en-US" sz="2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Complexity-based features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73.00%</a:t>
                      </a:r>
                      <a:endParaRPr lang="en-US" sz="2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6313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-</a:t>
                      </a:r>
                      <a:r>
                        <a:rPr lang="en-US" sz="24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2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Emotion expression</a:t>
                      </a:r>
                      <a:r>
                        <a:rPr lang="en-US" sz="24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-based </a:t>
                      </a:r>
                      <a:r>
                        <a:rPr lang="en-US" sz="2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features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71.52%</a:t>
                      </a:r>
                      <a:endParaRPr lang="en-US" sz="2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6313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-</a:t>
                      </a:r>
                      <a:r>
                        <a:rPr lang="en-US" sz="2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Familiarity-based features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73.67%</a:t>
                      </a:r>
                      <a:endParaRPr lang="en-US" sz="2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6313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-</a:t>
                      </a:r>
                      <a:r>
                        <a:rPr lang="en-US" sz="2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Written expression</a:t>
                      </a:r>
                      <a:r>
                        <a:rPr lang="en-US" sz="24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-based </a:t>
                      </a:r>
                      <a:r>
                        <a:rPr lang="en-US" sz="2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features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76.72%</a:t>
                      </a:r>
                      <a:endParaRPr lang="en-US" sz="2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868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3657600"/>
            <a:ext cx="7777532" cy="196453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6600" b="1" i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Sarcasm</a:t>
            </a:r>
            <a:r>
              <a:rPr lang="en-US" sz="4050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405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r>
              <a:rPr lang="en-US" sz="4800" i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</a:t>
            </a:r>
            <a:r>
              <a:rPr lang="en-US" sz="48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nuanced form of language where usually, the user explicitly states the opposite of what she implies. </a:t>
            </a:r>
          </a:p>
          <a:p>
            <a:endParaRPr lang="en-US" sz="405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560" y="1828800"/>
            <a:ext cx="8489155" cy="105013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4615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US" sz="4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Features Contribute </a:t>
            </a:r>
            <a:r>
              <a:rPr lang="en-US" sz="4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</a:t>
            </a:r>
            <a:r>
              <a:rPr lang="en-US" sz="4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ost to Sarcasm </a:t>
            </a:r>
            <a:r>
              <a:rPr lang="en-US" sz="4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</a:t>
            </a:r>
            <a:r>
              <a:rPr lang="en-US" sz="4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etection</a:t>
            </a:r>
            <a:endParaRPr lang="en-US" sz="4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798637"/>
            <a:ext cx="9144000" cy="4525963"/>
          </a:xfrm>
        </p:spPr>
        <p:txBody>
          <a:bodyPr/>
          <a:lstStyle/>
          <a:p>
            <a:pPr marL="423863" indent="-423863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sz="3000" dirty="0" smtClean="0"/>
              <a:t>Percentage of emoticons and adjectives in </a:t>
            </a:r>
            <a:r>
              <a:rPr lang="en-US" sz="3000" dirty="0"/>
              <a:t>a</a:t>
            </a:r>
            <a:r>
              <a:rPr lang="en-US" sz="3000" dirty="0" smtClean="0"/>
              <a:t> tweet</a:t>
            </a:r>
          </a:p>
          <a:p>
            <a:pPr marL="423863" indent="-423863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sz="3000" dirty="0" smtClean="0"/>
              <a:t>Percentage of past words with sentiment score 2,3,-3</a:t>
            </a:r>
          </a:p>
          <a:p>
            <a:pPr marL="423863" indent="-423863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sz="3000" dirty="0" smtClean="0"/>
              <a:t>Number of polysyllables per word in </a:t>
            </a:r>
            <a:r>
              <a:rPr lang="en-US" sz="3000" dirty="0"/>
              <a:t>a</a:t>
            </a:r>
            <a:r>
              <a:rPr lang="en-US" sz="3000" dirty="0" smtClean="0"/>
              <a:t> tweet</a:t>
            </a:r>
          </a:p>
          <a:p>
            <a:pPr marL="423863" indent="-423863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sz="3000" dirty="0" smtClean="0"/>
              <a:t>Lexical density of </a:t>
            </a:r>
            <a:r>
              <a:rPr lang="en-US" sz="3000" dirty="0"/>
              <a:t>a</a:t>
            </a:r>
            <a:r>
              <a:rPr lang="en-US" sz="3000" dirty="0" smtClean="0"/>
              <a:t> tweet</a:t>
            </a:r>
          </a:p>
          <a:p>
            <a:pPr marL="423863" indent="-423863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sz="3000" dirty="0" smtClean="0"/>
              <a:t>Number of past sarcastic tweets posted</a:t>
            </a:r>
          </a:p>
          <a:p>
            <a:pPr marL="423863" indent="-423863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sz="3000" dirty="0" smtClean="0"/>
              <a:t>Percentage of positive to negative sentiment transitions made by </a:t>
            </a:r>
            <a:r>
              <a:rPr lang="en-US" sz="3000" dirty="0"/>
              <a:t>a</a:t>
            </a:r>
            <a:r>
              <a:rPr lang="en-US" sz="3000" dirty="0" smtClean="0"/>
              <a:t> user</a:t>
            </a:r>
          </a:p>
          <a:p>
            <a:pPr marL="423863" indent="-423863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sz="3000" dirty="0" smtClean="0"/>
              <a:t>Percentage of capitalized hashtags in </a:t>
            </a:r>
            <a:r>
              <a:rPr lang="en-US" sz="3000" dirty="0"/>
              <a:t>a</a:t>
            </a:r>
            <a:r>
              <a:rPr lang="en-US" sz="3000" dirty="0" smtClean="0"/>
              <a:t> tweet</a:t>
            </a:r>
          </a:p>
          <a:p>
            <a:pPr marL="0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63551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Summary</a:t>
            </a:r>
            <a:endParaRPr lang="en-US" sz="4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638800"/>
          </a:xfrm>
        </p:spPr>
        <p:txBody>
          <a:bodyPr>
            <a:noAutofit/>
          </a:bodyPr>
          <a:lstStyle/>
          <a:p>
            <a:pPr marL="426244" indent="-426244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behavioral Modeling framework of identifying different forms of online sarcasm as:</a:t>
            </a:r>
          </a:p>
          <a:p>
            <a:pPr marL="726281" lvl="1" indent="-426244">
              <a:buClr>
                <a:schemeClr val="accent2"/>
              </a:buClr>
            </a:pP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contrast of sentiments </a:t>
            </a:r>
          </a:p>
          <a:p>
            <a:pPr marL="726281" lvl="1" indent="-426244">
              <a:buClr>
                <a:schemeClr val="accent2"/>
              </a:buClr>
            </a:pP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complex form of expression</a:t>
            </a:r>
          </a:p>
          <a:p>
            <a:pPr marL="726281" lvl="1" indent="-426244">
              <a:buClr>
                <a:schemeClr val="accent2"/>
              </a:buClr>
            </a:pP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means of conveying emotion</a:t>
            </a:r>
          </a:p>
          <a:p>
            <a:pPr marL="726281" lvl="1" indent="-426244">
              <a:buClr>
                <a:schemeClr val="accent2"/>
              </a:buClr>
            </a:pP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function of familiarity, and</a:t>
            </a:r>
          </a:p>
          <a:p>
            <a:pPr marL="726281" lvl="1" indent="-426244">
              <a:buClr>
                <a:schemeClr val="accent2"/>
              </a:buClr>
            </a:pP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form of written expression</a:t>
            </a:r>
          </a:p>
          <a:p>
            <a:pPr marL="426244" indent="-426244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Modeled on Twitter to build a supervised learning algorithm to detect sarcastic tweets</a:t>
            </a:r>
          </a:p>
          <a:p>
            <a:pPr marL="426244" indent="-426244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Experiments demonstrate that SCUBA is effective in detecting sarcastic tweets</a:t>
            </a:r>
          </a:p>
        </p:txBody>
      </p:sp>
    </p:spTree>
    <p:extLst>
      <p:ext uri="{BB962C8B-B14F-4D97-AF65-F5344CB8AC3E}">
        <p14:creationId xmlns:p14="http://schemas.microsoft.com/office/powerpoint/2010/main" val="192282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5282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Future Work</a:t>
            </a:r>
            <a:endParaRPr lang="en-US" sz="4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914400"/>
            <a:ext cx="8458200" cy="5257800"/>
          </a:xfrm>
        </p:spPr>
        <p:txBody>
          <a:bodyPr/>
          <a:lstStyle/>
          <a:p>
            <a:pPr marL="426244" indent="-426244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 does a user’s social network influences her propensity to use sarcasm?</a:t>
            </a:r>
          </a:p>
          <a:p>
            <a:pPr marL="426244" indent="-426244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Does the strength of social ties matter in generating sarcasm?</a:t>
            </a:r>
          </a:p>
          <a:p>
            <a:pPr marL="426244" indent="-426244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Can SCUBA be extended to other social networking sites?</a:t>
            </a:r>
          </a:p>
        </p:txBody>
      </p:sp>
    </p:spTree>
    <p:extLst>
      <p:ext uri="{BB962C8B-B14F-4D97-AF65-F5344CB8AC3E}">
        <p14:creationId xmlns:p14="http://schemas.microsoft.com/office/powerpoint/2010/main" val="425180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5028"/>
            <a:ext cx="8126016" cy="99417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Why Detect Sarcasm?</a:t>
            </a:r>
            <a:endParaRPr lang="en-US" sz="4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52400" y="1905000"/>
            <a:ext cx="6061520" cy="33291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-34105" y="5943600"/>
            <a:ext cx="9068990" cy="67508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chemeClr val="accent2"/>
              </a:buClr>
              <a:buNone/>
            </a:pPr>
            <a:r>
              <a:rPr lang="en-US" sz="3600" b="1" dirty="0" smtClean="0">
                <a:solidFill>
                  <a:srgbClr val="37ACB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One Reason is to </a:t>
            </a:r>
            <a:r>
              <a:rPr lang="en-US" sz="3600" b="1" dirty="0">
                <a:solidFill>
                  <a:srgbClr val="37ACB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Avoid PR </a:t>
            </a:r>
            <a:r>
              <a:rPr lang="en-US" sz="3600" b="1" dirty="0" smtClean="0">
                <a:solidFill>
                  <a:srgbClr val="37ACB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Blunders</a:t>
            </a:r>
            <a:endParaRPr lang="en-US" sz="3600" b="1" dirty="0">
              <a:solidFill>
                <a:srgbClr val="37ACB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91200" y="914400"/>
            <a:ext cx="3200400" cy="5509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8625" indent="-428625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Most large companies have dedicated social    media teams providing real-time assistance to consumers.</a:t>
            </a:r>
          </a:p>
          <a:p>
            <a:pPr>
              <a:buClr>
                <a:schemeClr val="accent2"/>
              </a:buClr>
            </a:pPr>
            <a:endParaRPr lang="en-US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28625" indent="-428625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These teams use social media tools such as Salesforce’s Social Hub to manage the high volume, high velocity tweets.</a:t>
            </a:r>
          </a:p>
          <a:p>
            <a:endParaRPr lang="en-US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66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Related Work</a:t>
            </a:r>
            <a:endParaRPr lang="en-US" sz="4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945" y="5486400"/>
            <a:ext cx="8915400" cy="8786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i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Viewing sarcasm from a linguistic perspective</a:t>
            </a:r>
            <a:endParaRPr lang="en-US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753437"/>
              </p:ext>
            </p:extLst>
          </p:nvPr>
        </p:nvGraphicFramePr>
        <p:xfrm>
          <a:off x="304800" y="1066801"/>
          <a:ext cx="8458200" cy="41148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197954"/>
                <a:gridCol w="1646258"/>
                <a:gridCol w="4613988"/>
              </a:tblGrid>
              <a:tr h="35895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Authors</a:t>
                      </a:r>
                      <a:endParaRPr lang="en-US" sz="1600" b="1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Conference</a:t>
                      </a:r>
                      <a:endParaRPr lang="en-US" sz="16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Overview of methodology</a:t>
                      </a:r>
                      <a:endParaRPr lang="en-US" sz="16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639107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Riloff</a:t>
                      </a:r>
                      <a:r>
                        <a:rPr lang="en-US" sz="16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et al.</a:t>
                      </a:r>
                      <a:endParaRPr lang="en-US" sz="1600" b="1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EMNLP 2013</a:t>
                      </a:r>
                      <a:endParaRPr lang="en-US" sz="16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Lexicon-based approach contrasting positive sentiment</a:t>
                      </a:r>
                      <a:r>
                        <a:rPr lang="en-US" sz="16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16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and negative situation</a:t>
                      </a:r>
                      <a:endParaRPr lang="en-US" sz="16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919264">
                <a:tc>
                  <a:txBody>
                    <a:bodyPr/>
                    <a:lstStyle/>
                    <a:p>
                      <a:r>
                        <a:rPr lang="en-US" sz="1600" u="none" strike="noStrike" kern="1200" baseline="0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Liebrecht</a:t>
                      </a:r>
                      <a:r>
                        <a:rPr lang="en-US" sz="1600" u="none" strike="noStrike" kern="12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et al.</a:t>
                      </a:r>
                      <a:endParaRPr lang="en-US" sz="1600" b="1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WASSA </a:t>
                      </a:r>
                    </a:p>
                    <a:p>
                      <a:pPr algn="ctr"/>
                      <a:r>
                        <a:rPr lang="en-US" sz="16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(ACL 2013 workshop)</a:t>
                      </a:r>
                      <a:endParaRPr lang="en-US" sz="16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600" u="none" strike="noStrike" kern="12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Unigram, bigram and trigram features used to train a Balanced Winnow classifier</a:t>
                      </a:r>
                      <a:endParaRPr lang="en-US" sz="16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639107">
                <a:tc>
                  <a:txBody>
                    <a:bodyPr/>
                    <a:lstStyle/>
                    <a:p>
                      <a:r>
                        <a:rPr lang="en-US" sz="1600" u="none" strike="noStrike" kern="12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Reyes et al.</a:t>
                      </a:r>
                      <a:endParaRPr lang="en-US" sz="1600" b="1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DKE 2012</a:t>
                      </a:r>
                      <a:endParaRPr lang="en-US" sz="16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Ambiguity, emotional cues etc., to train decision trees</a:t>
                      </a:r>
                      <a:endParaRPr lang="en-US" sz="16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639107">
                <a:tc>
                  <a:txBody>
                    <a:bodyPr/>
                    <a:lstStyle/>
                    <a:p>
                      <a:r>
                        <a:rPr lang="en-US" sz="1600" u="none" strike="noStrike" kern="12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Gonzalez-Ibanez et al.</a:t>
                      </a:r>
                      <a:endParaRPr lang="en-US" sz="1600" b="1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ACL 2011 </a:t>
                      </a:r>
                      <a:endParaRPr lang="en-US" sz="1600" i="1" dirty="0" smtClean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600" u="none" strike="noStrike" kern="12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lexical and pragmatic features to train SMO classifier</a:t>
                      </a:r>
                      <a:endParaRPr lang="en-US" sz="16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919264">
                <a:tc>
                  <a:txBody>
                    <a:bodyPr/>
                    <a:lstStyle/>
                    <a:p>
                      <a:r>
                        <a:rPr lang="en-US" sz="1600" u="none" strike="noStrike" kern="1200" baseline="0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Davidov</a:t>
                      </a:r>
                      <a:r>
                        <a:rPr lang="en-US" sz="1600" u="none" strike="noStrike" kern="12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et al.</a:t>
                      </a:r>
                    </a:p>
                    <a:p>
                      <a:r>
                        <a:rPr lang="en-US" sz="1600" u="none" strike="noStrike" kern="1200" baseline="0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Tsur</a:t>
                      </a:r>
                      <a:r>
                        <a:rPr lang="en-US" sz="1600" u="none" strike="noStrike" kern="12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et al.</a:t>
                      </a:r>
                      <a:endParaRPr lang="en-US" sz="1600" b="1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CoNLL</a:t>
                      </a:r>
                      <a:r>
                        <a:rPr lang="en-US" sz="16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2010</a:t>
                      </a:r>
                    </a:p>
                    <a:p>
                      <a:pPr algn="ctr"/>
                      <a:r>
                        <a:rPr lang="en-US" sz="16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ICWSM 2010</a:t>
                      </a:r>
                      <a:endParaRPr lang="en-US" sz="16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600" u="none" strike="noStrike" kern="12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Patterns and punctuations based features used in a weighted k-nearest neighbor classifier</a:t>
                      </a:r>
                      <a:endParaRPr lang="en-US" sz="16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89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10600" cy="8382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Some Characteristics of Twitter</a:t>
            </a:r>
            <a:endParaRPr lang="en-US" sz="4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754563"/>
          </a:xfrm>
        </p:spPr>
        <p:txBody>
          <a:bodyPr/>
          <a:lstStyle/>
          <a:p>
            <a:pPr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Fewer word cues  (140 character limit)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v"/>
            </a:pP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Evolving slang words, abbreviations, etc.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v"/>
            </a:pP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However, Twitter 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provides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Past tweets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Profile information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Social graph</a:t>
            </a:r>
          </a:p>
          <a:p>
            <a:pPr marL="342900" lvl="1" indent="0">
              <a:buClr>
                <a:schemeClr val="accent2"/>
              </a:buClr>
              <a:buNone/>
            </a:pPr>
            <a:endParaRPr lang="en-US" sz="3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5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Problem Definition</a:t>
            </a:r>
            <a:endParaRPr lang="en-US" sz="4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515793"/>
            <a:ext cx="7886700" cy="3034904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36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Given an unlabeled tweet </a:t>
            </a:r>
            <a:r>
              <a:rPr lang="en-US" sz="36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</a:t>
            </a:r>
            <a:r>
              <a:rPr lang="en-US" sz="36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from user </a:t>
            </a:r>
            <a:r>
              <a:rPr lang="en-US" sz="3600" b="1" i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</a:t>
            </a:r>
            <a:r>
              <a:rPr lang="en-US" sz="3600" i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6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along with a set of </a:t>
            </a:r>
            <a:r>
              <a:rPr lang="en-US" sz="36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</a:t>
            </a:r>
            <a:r>
              <a:rPr lang="en-US" sz="3600" i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's </a:t>
            </a:r>
            <a:r>
              <a:rPr lang="en-US" sz="36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past tweets </a:t>
            </a:r>
            <a:r>
              <a:rPr lang="en-US" sz="36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</a:t>
            </a:r>
            <a:r>
              <a:rPr lang="en-US" sz="36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a solution to sarcasm detection aims to automatically detect if </a:t>
            </a:r>
            <a:r>
              <a:rPr lang="en-US" sz="36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</a:t>
            </a:r>
            <a:r>
              <a:rPr lang="en-US" sz="36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is sarcastic or not.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38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991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SCUBA</a:t>
            </a:r>
            <a:r>
              <a:rPr lang="en-US" sz="45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sz="45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3975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6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 </a:t>
            </a:r>
            <a:r>
              <a:rPr lang="en-US" sz="26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</a:t>
            </a:r>
            <a:r>
              <a:rPr lang="en-US" sz="26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arcasm </a:t>
            </a:r>
            <a:r>
              <a:rPr lang="en-US" sz="26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</a:t>
            </a:r>
            <a:r>
              <a:rPr lang="en-US" sz="26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lassification </a:t>
            </a:r>
            <a:r>
              <a:rPr lang="en-US" sz="26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</a:t>
            </a:r>
            <a:r>
              <a:rPr lang="en-US" sz="26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sing a </a:t>
            </a:r>
            <a:r>
              <a:rPr lang="en-US" sz="26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</a:t>
            </a:r>
            <a:r>
              <a:rPr lang="en-US" sz="26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ehavioral modeling </a:t>
            </a:r>
            <a:r>
              <a:rPr lang="en-US" sz="26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en-US" sz="26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pproach 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876800"/>
          </a:xfrm>
        </p:spPr>
        <p:txBody>
          <a:bodyPr>
            <a:noAutofit/>
          </a:bodyPr>
          <a:lstStyle/>
          <a:p>
            <a:pPr marL="428625" indent="-428625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SCUBA learns </a:t>
            </a:r>
            <a:r>
              <a:rPr lang="en-US" sz="3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from </a:t>
            </a:r>
            <a:r>
              <a:rPr lang="en-US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findings of behavioral </a:t>
            </a:r>
            <a:r>
              <a:rPr lang="en-US" sz="3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and psychological </a:t>
            </a:r>
            <a:r>
              <a:rPr lang="en-US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aspects of </a:t>
            </a:r>
            <a:r>
              <a:rPr lang="en-US" sz="3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sarcasm to </a:t>
            </a:r>
            <a:r>
              <a:rPr lang="en-US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determine </a:t>
            </a:r>
            <a:r>
              <a:rPr lang="en-US" sz="3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if a tweet is </a:t>
            </a:r>
            <a:r>
              <a:rPr lang="en-US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sarcastic</a:t>
            </a:r>
            <a:endParaRPr lang="en-US" sz="3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28625" indent="-428625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SCUBA captures these behavioral patterns in users’ </a:t>
            </a:r>
            <a:r>
              <a:rPr lang="en-US" sz="3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past tweets and </a:t>
            </a:r>
            <a:r>
              <a:rPr lang="en-US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profiles </a:t>
            </a:r>
            <a:r>
              <a:rPr lang="en-US" sz="3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complement the (relatively little) information available in </a:t>
            </a:r>
            <a:r>
              <a:rPr lang="en-US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tweets</a:t>
            </a:r>
            <a:endParaRPr lang="en-US" sz="3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28625" indent="-428625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SCUBA </a:t>
            </a:r>
            <a:r>
              <a:rPr lang="en-US" sz="3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constructs computational features </a:t>
            </a:r>
            <a:r>
              <a:rPr lang="en-US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</a:t>
            </a:r>
            <a:r>
              <a:rPr lang="en-US" sz="3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train a supervised </a:t>
            </a:r>
            <a:r>
              <a:rPr lang="en-US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model </a:t>
            </a:r>
            <a:r>
              <a:rPr lang="en-US" sz="3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detect </a:t>
            </a:r>
            <a:r>
              <a:rPr lang="en-US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sarcastic tweets </a:t>
            </a:r>
            <a:endParaRPr lang="en-US" sz="3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8364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928" y="225028"/>
            <a:ext cx="8935872" cy="11465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 Sarcasm as a Contrast of Sentiment</a:t>
            </a:r>
            <a:r>
              <a:rPr lang="en-US" sz="4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7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en-US" sz="2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Grice, 1975)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>
            <a:noAutofit/>
          </a:bodyPr>
          <a:lstStyle/>
          <a:p>
            <a:pPr marL="0" indent="0">
              <a:buClr>
                <a:schemeClr val="accent2"/>
              </a:buClr>
              <a:buNone/>
            </a:pPr>
            <a:r>
              <a:rPr lang="en-US" sz="28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a. Contrasting Connotations</a:t>
            </a:r>
          </a:p>
          <a:p>
            <a:pPr marL="426244" indent="-426244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sz="2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Using words with contrasting connotations within the same tweet. </a:t>
            </a:r>
          </a:p>
          <a:p>
            <a:pPr marL="426244" indent="-426244">
              <a:buClr>
                <a:schemeClr val="accent2"/>
              </a:buClr>
              <a:buFont typeface="Wingdings" panose="05000000000000000000" pitchFamily="2" charset="2"/>
              <a:buChar char="v"/>
            </a:pPr>
            <a:endParaRPr lang="en-US" sz="28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26244" indent="-426244">
              <a:buClr>
                <a:schemeClr val="accent2"/>
              </a:buClr>
              <a:buFont typeface="Wingdings" panose="05000000000000000000" pitchFamily="2" charset="2"/>
              <a:buChar char="v"/>
            </a:pPr>
            <a:endParaRPr lang="en-US" sz="28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Clr>
                <a:schemeClr val="accent2"/>
              </a:buClr>
              <a:buNone/>
            </a:pPr>
            <a:endParaRPr lang="en-US" sz="28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26244" indent="-426244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sz="2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Difference between the maximum positive and negative sentiment/affect words present as features.</a:t>
            </a:r>
          </a:p>
          <a:p>
            <a:pPr marL="0" indent="0">
              <a:buClr>
                <a:schemeClr val="accent2"/>
              </a:buClr>
              <a:buNone/>
            </a:pPr>
            <a:r>
              <a:rPr lang="en-US" sz="28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b.  Contrasting Present with Past</a:t>
            </a:r>
          </a:p>
          <a:p>
            <a:pPr marL="426244" indent="-426244">
              <a:buClr>
                <a:schemeClr val="accent2"/>
              </a:buClr>
              <a:buFont typeface="Wingdings" panose="05000000000000000000" pitchFamily="2" charset="2"/>
              <a:buChar char="v"/>
            </a:pPr>
            <a:endParaRPr lang="en-US" sz="28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v"/>
            </a:pPr>
            <a:endParaRPr lang="en-US" sz="28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sz="2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3048000"/>
            <a:ext cx="7485764" cy="10977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4006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5028"/>
            <a:ext cx="9144000" cy="1527572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Sarcasm as a </a:t>
            </a:r>
            <a:r>
              <a:rPr lang="en-US" sz="4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Complex form </a:t>
            </a:r>
            <a:r>
              <a:rPr lang="en-US" sz="4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 </a:t>
            </a:r>
            <a:r>
              <a:rPr lang="en-US" sz="4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Expression </a:t>
            </a:r>
            <a: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Rockwell, 2007)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525963"/>
          </a:xfrm>
        </p:spPr>
        <p:txBody>
          <a:bodyPr>
            <a:normAutofit/>
          </a:bodyPr>
          <a:lstStyle/>
          <a:p>
            <a:pPr marL="0" indent="0">
              <a:buClr>
                <a:schemeClr val="accent2"/>
              </a:buClr>
              <a:buNone/>
            </a:pPr>
            <a:r>
              <a:rPr lang="en-US" sz="3600" b="1" dirty="0" smtClean="0"/>
              <a:t>Readability</a:t>
            </a:r>
          </a:p>
          <a:p>
            <a:pPr marL="426244" indent="-423863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sz="3600" dirty="0" smtClean="0"/>
              <a:t>Features inspired from tests measuring readability of text</a:t>
            </a:r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710416"/>
              </p:ext>
            </p:extLst>
          </p:nvPr>
        </p:nvGraphicFramePr>
        <p:xfrm>
          <a:off x="457200" y="3962400"/>
          <a:ext cx="8250071" cy="2313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7243"/>
                <a:gridCol w="4412828"/>
              </a:tblGrid>
              <a:tr h="578323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Measures</a:t>
                      </a:r>
                      <a:endParaRPr lang="en-US" sz="18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Readability Test</a:t>
                      </a:r>
                      <a:endParaRPr lang="en-US" sz="18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5783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Number of words</a:t>
                      </a:r>
                      <a:r>
                        <a:rPr lang="en-US" sz="1800" i="1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and </a:t>
                      </a:r>
                      <a:r>
                        <a:rPr lang="en-US" sz="1800" i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syllables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Flesch-Kincaid Grade Level Formula</a:t>
                      </a:r>
                    </a:p>
                  </a:txBody>
                  <a:tcPr marL="68580" marR="68580" marT="34290" marB="34290"/>
                </a:tc>
              </a:tr>
              <a:tr h="578323">
                <a:tc>
                  <a:txBody>
                    <a:bodyPr/>
                    <a:lstStyle/>
                    <a:p>
                      <a:r>
                        <a:rPr lang="en-US" sz="1800" i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Number</a:t>
                      </a:r>
                      <a:r>
                        <a:rPr lang="en-US" sz="1800" i="1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of p</a:t>
                      </a:r>
                      <a:r>
                        <a:rPr lang="en-US" sz="1800" i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olysyllables</a:t>
                      </a:r>
                      <a:endParaRPr lang="en-US" sz="18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i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SMOG test</a:t>
                      </a:r>
                      <a:endParaRPr lang="en-US" sz="18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578323">
                <a:tc>
                  <a:txBody>
                    <a:bodyPr/>
                    <a:lstStyle/>
                    <a:p>
                      <a:r>
                        <a:rPr lang="en-US" sz="1800" i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Average word length</a:t>
                      </a:r>
                      <a:endParaRPr lang="en-US" sz="18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Automated Readability Index</a:t>
                      </a: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12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cialComputingCourse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189868</TotalTime>
  <Words>1068</Words>
  <Application>Microsoft Office PowerPoint</Application>
  <PresentationFormat>On-screen Show (4:3)</PresentationFormat>
  <Paragraphs>245</Paragraphs>
  <Slides>22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Open Sans</vt:lpstr>
      <vt:lpstr>Wingdings</vt:lpstr>
      <vt:lpstr>SocialComputingCourse-Template</vt:lpstr>
      <vt:lpstr>Sarcasm Detection on Twitter  A Behavioral Modeling Approach   </vt:lpstr>
      <vt:lpstr>PowerPoint Presentation</vt:lpstr>
      <vt:lpstr>Why Detect Sarcasm?</vt:lpstr>
      <vt:lpstr>Related Work</vt:lpstr>
      <vt:lpstr>Some Characteristics of Twitter</vt:lpstr>
      <vt:lpstr>Problem Definition</vt:lpstr>
      <vt:lpstr>SCUBA  ( Sarcasm Classification using a Behavioral modeling Approach )</vt:lpstr>
      <vt:lpstr>1. Sarcasm as a Contrast of Sentiment (Grice, 1975)</vt:lpstr>
      <vt:lpstr>2. Sarcasm as a Complex form of Expression (Rockwell, 2007)</vt:lpstr>
      <vt:lpstr>3. Sarcasm as a Means for  Conveying Emotion  (Basavanna, 2000), (Toplak, 2000), (Ducharme, 1994), (Grice, 1978) </vt:lpstr>
      <vt:lpstr>4. Sarcasm as a Function of Familiarity  (Cheang, 2011; Rockwell,2003, 2011)</vt:lpstr>
      <vt:lpstr>5. Sarcasm as a Form of Written Expression</vt:lpstr>
      <vt:lpstr>Research Questions</vt:lpstr>
      <vt:lpstr>Dataset</vt:lpstr>
      <vt:lpstr>Baselines</vt:lpstr>
      <vt:lpstr>Baseline Algorithms</vt:lpstr>
      <vt:lpstr>Performance Comparison</vt:lpstr>
      <vt:lpstr>Can historical information  improve sarcasm detection?</vt:lpstr>
      <vt:lpstr>Which Forms Contribute most to Sarcasm Detection</vt:lpstr>
      <vt:lpstr>What Features Contribute Most to Sarcasm Detection</vt:lpstr>
      <vt:lpstr>Summary</vt:lpstr>
      <vt:lpstr>Future 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Sarcasm Detection on Twitter: A Behavioral Modeling Approach</dc:title>
  <dc:subject>WSDM 2015 Presentation</dc:subject>
  <dc:creator>Reza Zafarani</dc:creator>
  <cp:lastModifiedBy>Reza Zafarani</cp:lastModifiedBy>
  <cp:revision>1900</cp:revision>
  <dcterms:created xsi:type="dcterms:W3CDTF">2006-08-16T00:00:00Z</dcterms:created>
  <dcterms:modified xsi:type="dcterms:W3CDTF">2015-02-12T01:31:10Z</dcterms:modified>
</cp:coreProperties>
</file>