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67F7B-FE72-4F87-89E3-76FC566CB66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3216332-B222-4A81-ACAA-87A5973613FF}">
      <dgm:prSet phldrT="[Text]" custT="1"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r>
            <a:rPr lang="en-US" sz="1400" dirty="0" smtClean="0"/>
            <a:t>Site 2</a:t>
          </a:r>
          <a:endParaRPr lang="en-US" sz="1400" dirty="0"/>
        </a:p>
      </dgm:t>
    </dgm:pt>
    <dgm:pt modelId="{28F68464-3A0C-4B2D-A934-83C363F5A40D}" type="parTrans" cxnId="{32FF4240-9559-4751-B99B-18CA9F4A435E}">
      <dgm:prSet/>
      <dgm:spPr/>
      <dgm:t>
        <a:bodyPr/>
        <a:lstStyle/>
        <a:p>
          <a:endParaRPr lang="en-US"/>
        </a:p>
      </dgm:t>
    </dgm:pt>
    <dgm:pt modelId="{DFC1FF86-710C-4DB6-9BA2-982B3E7189D9}" type="sibTrans" cxnId="{32FF4240-9559-4751-B99B-18CA9F4A435E}">
      <dgm:prSet/>
      <dgm:spPr/>
      <dgm:t>
        <a:bodyPr/>
        <a:lstStyle/>
        <a:p>
          <a:endParaRPr lang="en-US"/>
        </a:p>
      </dgm:t>
    </dgm:pt>
    <dgm:pt modelId="{4AAAEF1F-1F68-4474-B7EA-CE1A48F303B2}">
      <dgm:prSet phldrT="[Text]"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r>
            <a:rPr lang="en-US" sz="1400" dirty="0" smtClean="0"/>
            <a:t>Site 3</a:t>
          </a:r>
          <a:endParaRPr lang="en-US" sz="1400" dirty="0"/>
        </a:p>
      </dgm:t>
    </dgm:pt>
    <dgm:pt modelId="{42C28D81-7122-46DB-BB24-CAEB70709149}" type="parTrans" cxnId="{9CD098D3-DCB6-42F5-88F7-3CE011960C6D}">
      <dgm:prSet/>
      <dgm:spPr/>
      <dgm:t>
        <a:bodyPr/>
        <a:lstStyle/>
        <a:p>
          <a:endParaRPr lang="en-US"/>
        </a:p>
      </dgm:t>
    </dgm:pt>
    <dgm:pt modelId="{F356B6C1-BCD7-4106-8B17-38DFD2EB1D0B}" type="sibTrans" cxnId="{9CD098D3-DCB6-42F5-88F7-3CE011960C6D}">
      <dgm:prSet/>
      <dgm:spPr/>
      <dgm:t>
        <a:bodyPr/>
        <a:lstStyle/>
        <a:p>
          <a:endParaRPr lang="en-US"/>
        </a:p>
      </dgm:t>
    </dgm:pt>
    <dgm:pt modelId="{477EE343-4F05-4CDE-88CA-74C2AA485B35}">
      <dgm:prSet phldrT="[Text]" custT="1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en-US" sz="1400" dirty="0" smtClean="0"/>
            <a:t>Site 1</a:t>
          </a:r>
          <a:endParaRPr lang="en-US" sz="1400" dirty="0"/>
        </a:p>
      </dgm:t>
    </dgm:pt>
    <dgm:pt modelId="{46276512-D44F-4350-B1FB-BA347A9C7E08}" type="parTrans" cxnId="{720F2E65-22ED-472C-8F97-E634BDFE1E03}">
      <dgm:prSet/>
      <dgm:spPr/>
      <dgm:t>
        <a:bodyPr/>
        <a:lstStyle/>
        <a:p>
          <a:endParaRPr lang="en-US"/>
        </a:p>
      </dgm:t>
    </dgm:pt>
    <dgm:pt modelId="{C13C54CC-A7D8-4176-911F-69A6E2CA7004}" type="sibTrans" cxnId="{720F2E65-22ED-472C-8F97-E634BDFE1E03}">
      <dgm:prSet/>
      <dgm:spPr/>
      <dgm:t>
        <a:bodyPr/>
        <a:lstStyle/>
        <a:p>
          <a:endParaRPr lang="en-US"/>
        </a:p>
      </dgm:t>
    </dgm:pt>
    <dgm:pt modelId="{DDF98C91-56F0-4DA1-BF9D-620DD093251E}" type="pres">
      <dgm:prSet presAssocID="{C5A67F7B-FE72-4F87-89E3-76FC566CB660}" presName="compositeShape" presStyleCnt="0">
        <dgm:presLayoutVars>
          <dgm:chMax val="7"/>
          <dgm:dir/>
          <dgm:resizeHandles val="exact"/>
        </dgm:presLayoutVars>
      </dgm:prSet>
      <dgm:spPr/>
    </dgm:pt>
    <dgm:pt modelId="{9EC92929-F50C-4068-AE3C-60BE2BE06C5F}" type="pres">
      <dgm:prSet presAssocID="{A3216332-B222-4A81-ACAA-87A5973613FF}" presName="circ1" presStyleLbl="vennNode1" presStyleIdx="0" presStyleCnt="3"/>
      <dgm:spPr/>
      <dgm:t>
        <a:bodyPr/>
        <a:lstStyle/>
        <a:p>
          <a:endParaRPr lang="en-US"/>
        </a:p>
      </dgm:t>
    </dgm:pt>
    <dgm:pt modelId="{E9E0DC0E-6671-4032-81BE-C3A7D873823D}" type="pres">
      <dgm:prSet presAssocID="{A3216332-B222-4A81-ACAA-87A5973613F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C0F8B2-CA26-4306-8A48-18BD8A68C6BB}" type="pres">
      <dgm:prSet presAssocID="{4AAAEF1F-1F68-4474-B7EA-CE1A48F303B2}" presName="circ2" presStyleLbl="vennNode1" presStyleIdx="1" presStyleCnt="3"/>
      <dgm:spPr/>
      <dgm:t>
        <a:bodyPr/>
        <a:lstStyle/>
        <a:p>
          <a:endParaRPr lang="en-US"/>
        </a:p>
      </dgm:t>
    </dgm:pt>
    <dgm:pt modelId="{5066CD2D-0F67-4C90-BF49-F3E01E7AE36B}" type="pres">
      <dgm:prSet presAssocID="{4AAAEF1F-1F68-4474-B7EA-CE1A48F303B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678E2A-2837-4680-8538-9521DFA1ED21}" type="pres">
      <dgm:prSet presAssocID="{477EE343-4F05-4CDE-88CA-74C2AA485B35}" presName="circ3" presStyleLbl="vennNode1" presStyleIdx="2" presStyleCnt="3"/>
      <dgm:spPr/>
      <dgm:t>
        <a:bodyPr/>
        <a:lstStyle/>
        <a:p>
          <a:endParaRPr lang="en-US"/>
        </a:p>
      </dgm:t>
    </dgm:pt>
    <dgm:pt modelId="{51658688-52C7-416E-9FD7-190218EE5F94}" type="pres">
      <dgm:prSet presAssocID="{477EE343-4F05-4CDE-88CA-74C2AA485B3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A36991-1B7A-492B-B124-01101DF5B884}" type="presOf" srcId="{C5A67F7B-FE72-4F87-89E3-76FC566CB660}" destId="{DDF98C91-56F0-4DA1-BF9D-620DD093251E}" srcOrd="0" destOrd="0" presId="urn:microsoft.com/office/officeart/2005/8/layout/venn1"/>
    <dgm:cxn modelId="{720F2E65-22ED-472C-8F97-E634BDFE1E03}" srcId="{C5A67F7B-FE72-4F87-89E3-76FC566CB660}" destId="{477EE343-4F05-4CDE-88CA-74C2AA485B35}" srcOrd="2" destOrd="0" parTransId="{46276512-D44F-4350-B1FB-BA347A9C7E08}" sibTransId="{C13C54CC-A7D8-4176-911F-69A6E2CA7004}"/>
    <dgm:cxn modelId="{84A1C599-1D8A-44D5-8BC4-7257BCEC308D}" type="presOf" srcId="{477EE343-4F05-4CDE-88CA-74C2AA485B35}" destId="{51658688-52C7-416E-9FD7-190218EE5F94}" srcOrd="1" destOrd="0" presId="urn:microsoft.com/office/officeart/2005/8/layout/venn1"/>
    <dgm:cxn modelId="{32FF4240-9559-4751-B99B-18CA9F4A435E}" srcId="{C5A67F7B-FE72-4F87-89E3-76FC566CB660}" destId="{A3216332-B222-4A81-ACAA-87A5973613FF}" srcOrd="0" destOrd="0" parTransId="{28F68464-3A0C-4B2D-A934-83C363F5A40D}" sibTransId="{DFC1FF86-710C-4DB6-9BA2-982B3E7189D9}"/>
    <dgm:cxn modelId="{BAF40D6F-D52E-429E-938A-5848D6741F3B}" type="presOf" srcId="{4AAAEF1F-1F68-4474-B7EA-CE1A48F303B2}" destId="{5066CD2D-0F67-4C90-BF49-F3E01E7AE36B}" srcOrd="1" destOrd="0" presId="urn:microsoft.com/office/officeart/2005/8/layout/venn1"/>
    <dgm:cxn modelId="{D8015210-C0EB-4590-A1E5-C77A676E3A4F}" type="presOf" srcId="{4AAAEF1F-1F68-4474-B7EA-CE1A48F303B2}" destId="{43C0F8B2-CA26-4306-8A48-18BD8A68C6BB}" srcOrd="0" destOrd="0" presId="urn:microsoft.com/office/officeart/2005/8/layout/venn1"/>
    <dgm:cxn modelId="{A0BD4197-929D-4D00-B372-523865DE74A7}" type="presOf" srcId="{A3216332-B222-4A81-ACAA-87A5973613FF}" destId="{E9E0DC0E-6671-4032-81BE-C3A7D873823D}" srcOrd="1" destOrd="0" presId="urn:microsoft.com/office/officeart/2005/8/layout/venn1"/>
    <dgm:cxn modelId="{41B19380-4B87-4288-88A8-1E51AA21ADC5}" type="presOf" srcId="{477EE343-4F05-4CDE-88CA-74C2AA485B35}" destId="{E6678E2A-2837-4680-8538-9521DFA1ED21}" srcOrd="0" destOrd="0" presId="urn:microsoft.com/office/officeart/2005/8/layout/venn1"/>
    <dgm:cxn modelId="{DDC33852-82FE-4BEC-9332-CB62602E86DC}" type="presOf" srcId="{A3216332-B222-4A81-ACAA-87A5973613FF}" destId="{9EC92929-F50C-4068-AE3C-60BE2BE06C5F}" srcOrd="0" destOrd="0" presId="urn:microsoft.com/office/officeart/2005/8/layout/venn1"/>
    <dgm:cxn modelId="{9CD098D3-DCB6-42F5-88F7-3CE011960C6D}" srcId="{C5A67F7B-FE72-4F87-89E3-76FC566CB660}" destId="{4AAAEF1F-1F68-4474-B7EA-CE1A48F303B2}" srcOrd="1" destOrd="0" parTransId="{42C28D81-7122-46DB-BB24-CAEB70709149}" sibTransId="{F356B6C1-BCD7-4106-8B17-38DFD2EB1D0B}"/>
    <dgm:cxn modelId="{0ABB73D7-A295-437E-92B8-AD7077F895DC}" type="presParOf" srcId="{DDF98C91-56F0-4DA1-BF9D-620DD093251E}" destId="{9EC92929-F50C-4068-AE3C-60BE2BE06C5F}" srcOrd="0" destOrd="0" presId="urn:microsoft.com/office/officeart/2005/8/layout/venn1"/>
    <dgm:cxn modelId="{A46C8D87-082A-4514-A419-9CE362DA3FE9}" type="presParOf" srcId="{DDF98C91-56F0-4DA1-BF9D-620DD093251E}" destId="{E9E0DC0E-6671-4032-81BE-C3A7D873823D}" srcOrd="1" destOrd="0" presId="urn:microsoft.com/office/officeart/2005/8/layout/venn1"/>
    <dgm:cxn modelId="{CCAEE908-534A-42CF-92BA-DDF9C82ADBA7}" type="presParOf" srcId="{DDF98C91-56F0-4DA1-BF9D-620DD093251E}" destId="{43C0F8B2-CA26-4306-8A48-18BD8A68C6BB}" srcOrd="2" destOrd="0" presId="urn:microsoft.com/office/officeart/2005/8/layout/venn1"/>
    <dgm:cxn modelId="{9E92F1C3-0594-42B3-99CB-D8555F73F80F}" type="presParOf" srcId="{DDF98C91-56F0-4DA1-BF9D-620DD093251E}" destId="{5066CD2D-0F67-4C90-BF49-F3E01E7AE36B}" srcOrd="3" destOrd="0" presId="urn:microsoft.com/office/officeart/2005/8/layout/venn1"/>
    <dgm:cxn modelId="{85C52AC8-D978-4565-A821-63CB187E1A45}" type="presParOf" srcId="{DDF98C91-56F0-4DA1-BF9D-620DD093251E}" destId="{E6678E2A-2837-4680-8538-9521DFA1ED21}" srcOrd="4" destOrd="0" presId="urn:microsoft.com/office/officeart/2005/8/layout/venn1"/>
    <dgm:cxn modelId="{7415A289-77FB-4642-A44E-BBE8F6C10358}" type="presParOf" srcId="{DDF98C91-56F0-4DA1-BF9D-620DD093251E}" destId="{51658688-52C7-416E-9FD7-190218EE5F9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A67F7B-FE72-4F87-89E3-76FC566CB66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3216332-B222-4A81-ACAA-87A5973613FF}">
      <dgm:prSet phldrT="[Text]" custT="1"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r>
            <a:rPr lang="en-US" sz="1400" dirty="0" smtClean="0"/>
            <a:t>Site 2</a:t>
          </a:r>
          <a:endParaRPr lang="en-US" sz="1400" dirty="0"/>
        </a:p>
      </dgm:t>
    </dgm:pt>
    <dgm:pt modelId="{28F68464-3A0C-4B2D-A934-83C363F5A40D}" type="parTrans" cxnId="{32FF4240-9559-4751-B99B-18CA9F4A435E}">
      <dgm:prSet/>
      <dgm:spPr/>
      <dgm:t>
        <a:bodyPr/>
        <a:lstStyle/>
        <a:p>
          <a:endParaRPr lang="en-US"/>
        </a:p>
      </dgm:t>
    </dgm:pt>
    <dgm:pt modelId="{DFC1FF86-710C-4DB6-9BA2-982B3E7189D9}" type="sibTrans" cxnId="{32FF4240-9559-4751-B99B-18CA9F4A435E}">
      <dgm:prSet/>
      <dgm:spPr/>
      <dgm:t>
        <a:bodyPr/>
        <a:lstStyle/>
        <a:p>
          <a:endParaRPr lang="en-US"/>
        </a:p>
      </dgm:t>
    </dgm:pt>
    <dgm:pt modelId="{4AAAEF1F-1F68-4474-B7EA-CE1A48F303B2}">
      <dgm:prSet phldrT="[Text]"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r>
            <a:rPr lang="en-US" sz="1400" dirty="0" smtClean="0"/>
            <a:t>Site 3</a:t>
          </a:r>
          <a:endParaRPr lang="en-US" sz="1400" dirty="0"/>
        </a:p>
      </dgm:t>
    </dgm:pt>
    <dgm:pt modelId="{42C28D81-7122-46DB-BB24-CAEB70709149}" type="parTrans" cxnId="{9CD098D3-DCB6-42F5-88F7-3CE011960C6D}">
      <dgm:prSet/>
      <dgm:spPr/>
      <dgm:t>
        <a:bodyPr/>
        <a:lstStyle/>
        <a:p>
          <a:endParaRPr lang="en-US"/>
        </a:p>
      </dgm:t>
    </dgm:pt>
    <dgm:pt modelId="{F356B6C1-BCD7-4106-8B17-38DFD2EB1D0B}" type="sibTrans" cxnId="{9CD098D3-DCB6-42F5-88F7-3CE011960C6D}">
      <dgm:prSet/>
      <dgm:spPr/>
      <dgm:t>
        <a:bodyPr/>
        <a:lstStyle/>
        <a:p>
          <a:endParaRPr lang="en-US"/>
        </a:p>
      </dgm:t>
    </dgm:pt>
    <dgm:pt modelId="{7D1D84E6-E93A-42D4-A8BE-98B97C7BFF19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Site 1</a:t>
          </a:r>
          <a:endParaRPr lang="en-US" sz="1400" dirty="0">
            <a:solidFill>
              <a:schemeClr val="tx1"/>
            </a:solidFill>
          </a:endParaRPr>
        </a:p>
      </dgm:t>
    </dgm:pt>
    <dgm:pt modelId="{ED637AE6-F0E4-4387-9A2A-3257CFA9001E}" type="parTrans" cxnId="{E23CB7AD-ABCE-49A3-B217-93B9AB4D6803}">
      <dgm:prSet/>
      <dgm:spPr/>
      <dgm:t>
        <a:bodyPr/>
        <a:lstStyle/>
        <a:p>
          <a:endParaRPr lang="en-US"/>
        </a:p>
      </dgm:t>
    </dgm:pt>
    <dgm:pt modelId="{74C2BE61-0B07-4CEA-A140-CAC067FEE2FF}" type="sibTrans" cxnId="{E23CB7AD-ABCE-49A3-B217-93B9AB4D6803}">
      <dgm:prSet/>
      <dgm:spPr/>
      <dgm:t>
        <a:bodyPr/>
        <a:lstStyle/>
        <a:p>
          <a:endParaRPr lang="en-US"/>
        </a:p>
      </dgm:t>
    </dgm:pt>
    <dgm:pt modelId="{DDF98C91-56F0-4DA1-BF9D-620DD093251E}" type="pres">
      <dgm:prSet presAssocID="{C5A67F7B-FE72-4F87-89E3-76FC566CB660}" presName="compositeShape" presStyleCnt="0">
        <dgm:presLayoutVars>
          <dgm:chMax val="7"/>
          <dgm:dir/>
          <dgm:resizeHandles val="exact"/>
        </dgm:presLayoutVars>
      </dgm:prSet>
      <dgm:spPr/>
    </dgm:pt>
    <dgm:pt modelId="{9EC92929-F50C-4068-AE3C-60BE2BE06C5F}" type="pres">
      <dgm:prSet presAssocID="{A3216332-B222-4A81-ACAA-87A5973613FF}" presName="circ1" presStyleLbl="vennNode1" presStyleIdx="0" presStyleCnt="3"/>
      <dgm:spPr/>
      <dgm:t>
        <a:bodyPr/>
        <a:lstStyle/>
        <a:p>
          <a:endParaRPr lang="en-US"/>
        </a:p>
      </dgm:t>
    </dgm:pt>
    <dgm:pt modelId="{E9E0DC0E-6671-4032-81BE-C3A7D873823D}" type="pres">
      <dgm:prSet presAssocID="{A3216332-B222-4A81-ACAA-87A5973613F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C0F8B2-CA26-4306-8A48-18BD8A68C6BB}" type="pres">
      <dgm:prSet presAssocID="{4AAAEF1F-1F68-4474-B7EA-CE1A48F303B2}" presName="circ2" presStyleLbl="vennNode1" presStyleIdx="1" presStyleCnt="3"/>
      <dgm:spPr/>
      <dgm:t>
        <a:bodyPr/>
        <a:lstStyle/>
        <a:p>
          <a:endParaRPr lang="en-US"/>
        </a:p>
      </dgm:t>
    </dgm:pt>
    <dgm:pt modelId="{5066CD2D-0F67-4C90-BF49-F3E01E7AE36B}" type="pres">
      <dgm:prSet presAssocID="{4AAAEF1F-1F68-4474-B7EA-CE1A48F303B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D0C09-5DF9-44D7-BCEC-F0050292A6DC}" type="pres">
      <dgm:prSet presAssocID="{7D1D84E6-E93A-42D4-A8BE-98B97C7BFF19}" presName="circ3" presStyleLbl="vennNode1" presStyleIdx="2" presStyleCnt="3"/>
      <dgm:spPr/>
      <dgm:t>
        <a:bodyPr/>
        <a:lstStyle/>
        <a:p>
          <a:endParaRPr lang="en-US"/>
        </a:p>
      </dgm:t>
    </dgm:pt>
    <dgm:pt modelId="{10B18F60-AA29-40F0-BF38-E66EC375F350}" type="pres">
      <dgm:prSet presAssocID="{7D1D84E6-E93A-42D4-A8BE-98B97C7BFF1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28F976-D887-48D5-876E-05F3B47261A0}" type="presOf" srcId="{7D1D84E6-E93A-42D4-A8BE-98B97C7BFF19}" destId="{10B18F60-AA29-40F0-BF38-E66EC375F350}" srcOrd="1" destOrd="0" presId="urn:microsoft.com/office/officeart/2005/8/layout/venn1"/>
    <dgm:cxn modelId="{E23CB7AD-ABCE-49A3-B217-93B9AB4D6803}" srcId="{C5A67F7B-FE72-4F87-89E3-76FC566CB660}" destId="{7D1D84E6-E93A-42D4-A8BE-98B97C7BFF19}" srcOrd="2" destOrd="0" parTransId="{ED637AE6-F0E4-4387-9A2A-3257CFA9001E}" sibTransId="{74C2BE61-0B07-4CEA-A140-CAC067FEE2FF}"/>
    <dgm:cxn modelId="{FD046266-1CA4-4033-A83A-8F678A714EC4}" type="presOf" srcId="{4AAAEF1F-1F68-4474-B7EA-CE1A48F303B2}" destId="{43C0F8B2-CA26-4306-8A48-18BD8A68C6BB}" srcOrd="0" destOrd="0" presId="urn:microsoft.com/office/officeart/2005/8/layout/venn1"/>
    <dgm:cxn modelId="{9CD098D3-DCB6-42F5-88F7-3CE011960C6D}" srcId="{C5A67F7B-FE72-4F87-89E3-76FC566CB660}" destId="{4AAAEF1F-1F68-4474-B7EA-CE1A48F303B2}" srcOrd="1" destOrd="0" parTransId="{42C28D81-7122-46DB-BB24-CAEB70709149}" sibTransId="{F356B6C1-BCD7-4106-8B17-38DFD2EB1D0B}"/>
    <dgm:cxn modelId="{93A70204-490C-4132-9E20-86155882A475}" type="presOf" srcId="{A3216332-B222-4A81-ACAA-87A5973613FF}" destId="{E9E0DC0E-6671-4032-81BE-C3A7D873823D}" srcOrd="1" destOrd="0" presId="urn:microsoft.com/office/officeart/2005/8/layout/venn1"/>
    <dgm:cxn modelId="{39C2AC4F-03A5-4817-B914-40C71991EF37}" type="presOf" srcId="{7D1D84E6-E93A-42D4-A8BE-98B97C7BFF19}" destId="{80ED0C09-5DF9-44D7-BCEC-F0050292A6DC}" srcOrd="0" destOrd="0" presId="urn:microsoft.com/office/officeart/2005/8/layout/venn1"/>
    <dgm:cxn modelId="{221FE54A-2F5A-4F84-98B4-70724F95B605}" type="presOf" srcId="{A3216332-B222-4A81-ACAA-87A5973613FF}" destId="{9EC92929-F50C-4068-AE3C-60BE2BE06C5F}" srcOrd="0" destOrd="0" presId="urn:microsoft.com/office/officeart/2005/8/layout/venn1"/>
    <dgm:cxn modelId="{4D0D6263-C2CD-445F-84C7-5BEA33843A7D}" type="presOf" srcId="{C5A67F7B-FE72-4F87-89E3-76FC566CB660}" destId="{DDF98C91-56F0-4DA1-BF9D-620DD093251E}" srcOrd="0" destOrd="0" presId="urn:microsoft.com/office/officeart/2005/8/layout/venn1"/>
    <dgm:cxn modelId="{AAA9BC11-DB04-4E01-8BF6-4A8145401F52}" type="presOf" srcId="{4AAAEF1F-1F68-4474-B7EA-CE1A48F303B2}" destId="{5066CD2D-0F67-4C90-BF49-F3E01E7AE36B}" srcOrd="1" destOrd="0" presId="urn:microsoft.com/office/officeart/2005/8/layout/venn1"/>
    <dgm:cxn modelId="{32FF4240-9559-4751-B99B-18CA9F4A435E}" srcId="{C5A67F7B-FE72-4F87-89E3-76FC566CB660}" destId="{A3216332-B222-4A81-ACAA-87A5973613FF}" srcOrd="0" destOrd="0" parTransId="{28F68464-3A0C-4B2D-A934-83C363F5A40D}" sibTransId="{DFC1FF86-710C-4DB6-9BA2-982B3E7189D9}"/>
    <dgm:cxn modelId="{F391EA68-5E09-4047-9BDA-00A3DF7CA93D}" type="presParOf" srcId="{DDF98C91-56F0-4DA1-BF9D-620DD093251E}" destId="{9EC92929-F50C-4068-AE3C-60BE2BE06C5F}" srcOrd="0" destOrd="0" presId="urn:microsoft.com/office/officeart/2005/8/layout/venn1"/>
    <dgm:cxn modelId="{4FBD117F-9A2E-46C7-997F-7310363D0E20}" type="presParOf" srcId="{DDF98C91-56F0-4DA1-BF9D-620DD093251E}" destId="{E9E0DC0E-6671-4032-81BE-C3A7D873823D}" srcOrd="1" destOrd="0" presId="urn:microsoft.com/office/officeart/2005/8/layout/venn1"/>
    <dgm:cxn modelId="{5B2FA9AD-C5DC-47CC-893E-08A16E336524}" type="presParOf" srcId="{DDF98C91-56F0-4DA1-BF9D-620DD093251E}" destId="{43C0F8B2-CA26-4306-8A48-18BD8A68C6BB}" srcOrd="2" destOrd="0" presId="urn:microsoft.com/office/officeart/2005/8/layout/venn1"/>
    <dgm:cxn modelId="{E73AD765-0BBF-478C-9F26-31814D45A94A}" type="presParOf" srcId="{DDF98C91-56F0-4DA1-BF9D-620DD093251E}" destId="{5066CD2D-0F67-4C90-BF49-F3E01E7AE36B}" srcOrd="3" destOrd="0" presId="urn:microsoft.com/office/officeart/2005/8/layout/venn1"/>
    <dgm:cxn modelId="{6C1A59B2-DDA5-43C1-966E-8855E941F9DF}" type="presParOf" srcId="{DDF98C91-56F0-4DA1-BF9D-620DD093251E}" destId="{80ED0C09-5DF9-44D7-BCEC-F0050292A6DC}" srcOrd="4" destOrd="0" presId="urn:microsoft.com/office/officeart/2005/8/layout/venn1"/>
    <dgm:cxn modelId="{0D264267-0202-41EB-B9FD-7812E9AD01BF}" type="presParOf" srcId="{DDF98C91-56F0-4DA1-BF9D-620DD093251E}" destId="{10B18F60-AA29-40F0-BF38-E66EC375F35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92929-F50C-4068-AE3C-60BE2BE06C5F}">
      <dsp:nvSpPr>
        <dsp:cNvPr id="0" name=""/>
        <dsp:cNvSpPr/>
      </dsp:nvSpPr>
      <dsp:spPr>
        <a:xfrm>
          <a:off x="449579" y="16192"/>
          <a:ext cx="777240" cy="777240"/>
        </a:xfrm>
        <a:prstGeom prst="ellipse">
          <a:avLst/>
        </a:prstGeom>
        <a:solidFill>
          <a:schemeClr val="accent5">
            <a:lumMod val="75000"/>
            <a:alpha val="5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2</a:t>
          </a:r>
          <a:endParaRPr lang="en-US" sz="1400" kern="1200" dirty="0"/>
        </a:p>
      </dsp:txBody>
      <dsp:txXfrm>
        <a:off x="553212" y="152209"/>
        <a:ext cx="569976" cy="349758"/>
      </dsp:txXfrm>
    </dsp:sp>
    <dsp:sp modelId="{43C0F8B2-CA26-4306-8A48-18BD8A68C6BB}">
      <dsp:nvSpPr>
        <dsp:cNvPr id="0" name=""/>
        <dsp:cNvSpPr/>
      </dsp:nvSpPr>
      <dsp:spPr>
        <a:xfrm>
          <a:off x="730034" y="501967"/>
          <a:ext cx="777240" cy="777240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3</a:t>
          </a:r>
          <a:endParaRPr lang="en-US" sz="1400" kern="1200" dirty="0"/>
        </a:p>
      </dsp:txBody>
      <dsp:txXfrm>
        <a:off x="967740" y="702754"/>
        <a:ext cx="466344" cy="427482"/>
      </dsp:txXfrm>
    </dsp:sp>
    <dsp:sp modelId="{E6678E2A-2837-4680-8538-9521DFA1ED21}">
      <dsp:nvSpPr>
        <dsp:cNvPr id="0" name=""/>
        <dsp:cNvSpPr/>
      </dsp:nvSpPr>
      <dsp:spPr>
        <a:xfrm>
          <a:off x="169125" y="501967"/>
          <a:ext cx="777240" cy="777240"/>
        </a:xfrm>
        <a:prstGeom prst="ellipse">
          <a:avLst/>
        </a:prstGeom>
        <a:solidFill>
          <a:schemeClr val="accent6">
            <a:lumMod val="75000"/>
            <a:alpha val="5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1</a:t>
          </a:r>
          <a:endParaRPr lang="en-US" sz="1400" kern="1200" dirty="0"/>
        </a:p>
      </dsp:txBody>
      <dsp:txXfrm>
        <a:off x="242316" y="702754"/>
        <a:ext cx="466344" cy="427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92929-F50C-4068-AE3C-60BE2BE06C5F}">
      <dsp:nvSpPr>
        <dsp:cNvPr id="0" name=""/>
        <dsp:cNvSpPr/>
      </dsp:nvSpPr>
      <dsp:spPr>
        <a:xfrm>
          <a:off x="449579" y="16192"/>
          <a:ext cx="777240" cy="777240"/>
        </a:xfrm>
        <a:prstGeom prst="ellipse">
          <a:avLst/>
        </a:prstGeom>
        <a:solidFill>
          <a:schemeClr val="accent5">
            <a:lumMod val="75000"/>
            <a:alpha val="5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2</a:t>
          </a:r>
          <a:endParaRPr lang="en-US" sz="1400" kern="1200" dirty="0"/>
        </a:p>
      </dsp:txBody>
      <dsp:txXfrm>
        <a:off x="553212" y="152209"/>
        <a:ext cx="569976" cy="349758"/>
      </dsp:txXfrm>
    </dsp:sp>
    <dsp:sp modelId="{43C0F8B2-CA26-4306-8A48-18BD8A68C6BB}">
      <dsp:nvSpPr>
        <dsp:cNvPr id="0" name=""/>
        <dsp:cNvSpPr/>
      </dsp:nvSpPr>
      <dsp:spPr>
        <a:xfrm>
          <a:off x="730034" y="501967"/>
          <a:ext cx="777240" cy="777240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Site 3</a:t>
          </a:r>
          <a:endParaRPr lang="en-US" sz="1400" kern="1200" dirty="0"/>
        </a:p>
      </dsp:txBody>
      <dsp:txXfrm>
        <a:off x="967740" y="702754"/>
        <a:ext cx="466344" cy="427482"/>
      </dsp:txXfrm>
    </dsp:sp>
    <dsp:sp modelId="{80ED0C09-5DF9-44D7-BCEC-F0050292A6DC}">
      <dsp:nvSpPr>
        <dsp:cNvPr id="0" name=""/>
        <dsp:cNvSpPr/>
      </dsp:nvSpPr>
      <dsp:spPr>
        <a:xfrm>
          <a:off x="169125" y="501967"/>
          <a:ext cx="777240" cy="777240"/>
        </a:xfrm>
        <a:prstGeom prst="ellipse">
          <a:avLst/>
        </a:prstGeom>
        <a:solidFill>
          <a:schemeClr val="tx1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Site 1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42316" y="702754"/>
        <a:ext cx="466344" cy="427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3D4B89E-1305-4420-B49E-6CDED387CFD2}" type="datetimeFigureOut">
              <a:rPr lang="en-US" smtClean="0"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66D0C61-8874-423B-BEC9-A49CEF907F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User Migration Patterns in Social Media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Authors: Shamanth </a:t>
            </a:r>
            <a:r>
              <a:rPr lang="en-US" dirty="0"/>
              <a:t>Kumar, </a:t>
            </a:r>
            <a:r>
              <a:rPr lang="en-US" dirty="0" smtClean="0"/>
              <a:t>Reza </a:t>
            </a:r>
            <a:r>
              <a:rPr lang="en-US" dirty="0" err="1"/>
              <a:t>Zafarani</a:t>
            </a:r>
            <a:r>
              <a:rPr lang="en-US" dirty="0"/>
              <a:t>, and </a:t>
            </a:r>
            <a:r>
              <a:rPr lang="en-US" dirty="0" err="1"/>
              <a:t>Huan</a:t>
            </a:r>
            <a:r>
              <a:rPr lang="en-US" dirty="0"/>
              <a:t> Liu</a:t>
            </a:r>
          </a:p>
          <a:p>
            <a:r>
              <a:rPr lang="en-US" dirty="0" smtClean="0"/>
              <a:t>Published at AAAI 2011</a:t>
            </a:r>
          </a:p>
          <a:p>
            <a:r>
              <a:rPr lang="en-US" dirty="0" smtClean="0"/>
              <a:t>How and Where are people migrating to?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Migration </a:t>
            </a:r>
            <a:r>
              <a:rPr lang="en-US" dirty="0"/>
              <a:t>is inevitable</a:t>
            </a:r>
          </a:p>
          <a:p>
            <a:pPr lvl="1"/>
            <a:r>
              <a:rPr lang="en-US" dirty="0" smtClean="0"/>
              <a:t>Users are primary source of revenue</a:t>
            </a:r>
          </a:p>
          <a:p>
            <a:pPr lvl="1"/>
            <a:r>
              <a:rPr lang="en-US" dirty="0" smtClean="0"/>
              <a:t>New sites need to attract users, old sites need to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retain users</a:t>
            </a:r>
          </a:p>
          <a:p>
            <a:r>
              <a:rPr lang="en-US" dirty="0" smtClean="0"/>
              <a:t>Migration </a:t>
            </a:r>
            <a:r>
              <a:rPr lang="en-US" dirty="0"/>
              <a:t>can be of two kinds</a:t>
            </a:r>
          </a:p>
          <a:p>
            <a:pPr lvl="1"/>
            <a:r>
              <a:rPr lang="en-US" dirty="0"/>
              <a:t>Site migration</a:t>
            </a:r>
          </a:p>
          <a:p>
            <a:pPr lvl="1"/>
            <a:r>
              <a:rPr lang="en-US" b="1" dirty="0"/>
              <a:t>Attention migration</a:t>
            </a:r>
          </a:p>
          <a:p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76600"/>
            <a:ext cx="2362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53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Attention Migration</a:t>
            </a:r>
          </a:p>
          <a:p>
            <a:pPr lvl="1"/>
            <a:r>
              <a:rPr lang="en-US" dirty="0" smtClean="0"/>
              <a:t>Occurs when a user </a:t>
            </a:r>
            <a:r>
              <a:rPr lang="en-US" dirty="0"/>
              <a:t>becomes inactive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on </a:t>
            </a:r>
            <a:r>
              <a:rPr lang="en-US" dirty="0"/>
              <a:t>a site</a:t>
            </a:r>
          </a:p>
          <a:p>
            <a:pPr lvl="1"/>
            <a:r>
              <a:rPr lang="en-US" dirty="0"/>
              <a:t>Can be studied through </a:t>
            </a:r>
            <a:r>
              <a:rPr lang="en-US" i="1" dirty="0"/>
              <a:t>user activity</a:t>
            </a:r>
          </a:p>
          <a:p>
            <a:pPr marL="274320" lvl="1" indent="0">
              <a:buNone/>
            </a:pPr>
            <a:r>
              <a:rPr lang="en-US" i="1" dirty="0"/>
              <a:t>   </a:t>
            </a:r>
            <a:r>
              <a:rPr lang="en-US" dirty="0"/>
              <a:t>to prevent permanent migration</a:t>
            </a:r>
          </a:p>
          <a:p>
            <a:endParaRPr lang="en-US" dirty="0" smtClean="0"/>
          </a:p>
          <a:p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Longitudinal study across 3 months on 7 social media sites.</a:t>
            </a:r>
          </a:p>
          <a:p>
            <a:pPr lvl="1"/>
            <a:r>
              <a:rPr lang="en-US" dirty="0"/>
              <a:t>One of the first studies on user migration in </a:t>
            </a:r>
            <a:r>
              <a:rPr lang="en-US" dirty="0" smtClean="0"/>
              <a:t>social </a:t>
            </a:r>
            <a:r>
              <a:rPr lang="en-US" dirty="0"/>
              <a:t>media</a:t>
            </a:r>
          </a:p>
          <a:p>
            <a:pPr lvl="1"/>
            <a:r>
              <a:rPr lang="en-US" dirty="0" smtClean="0"/>
              <a:t>Established migration patterns between social </a:t>
            </a:r>
          </a:p>
          <a:p>
            <a:pPr marL="274320" lvl="1" indent="0">
              <a:buNone/>
            </a:pPr>
            <a:r>
              <a:rPr lang="en-US" dirty="0" smtClean="0"/>
              <a:t>   media sites</a:t>
            </a:r>
          </a:p>
          <a:p>
            <a:pPr lvl="1"/>
            <a:r>
              <a:rPr lang="en-US" dirty="0" smtClean="0"/>
              <a:t>Validated patterns via hypothesis testing.</a:t>
            </a:r>
          </a:p>
          <a:p>
            <a:pPr lvl="1"/>
            <a:r>
              <a:rPr lang="en-US" dirty="0" smtClean="0"/>
              <a:t>Demonstrated that these patterns can be </a:t>
            </a:r>
          </a:p>
          <a:p>
            <a:pPr marL="274320" lvl="1" indent="0">
              <a:buNone/>
            </a:pPr>
            <a:r>
              <a:rPr lang="en-US" dirty="0" smtClean="0"/>
              <a:t>   capitalized by tracking High Net-Worth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Individuals (HNWI)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267200"/>
            <a:ext cx="2628900" cy="227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60235271"/>
              </p:ext>
            </p:extLst>
          </p:nvPr>
        </p:nvGraphicFramePr>
        <p:xfrm>
          <a:off x="5257800" y="1752600"/>
          <a:ext cx="16764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ight Arrow 7"/>
          <p:cNvSpPr/>
          <p:nvPr/>
        </p:nvSpPr>
        <p:spPr>
          <a:xfrm>
            <a:off x="6800191" y="2408538"/>
            <a:ext cx="756024" cy="122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After time </a:t>
            </a:r>
            <a:r>
              <a:rPr lang="en-US" sz="1400" b="1" dirty="0" smtClean="0">
                <a:solidFill>
                  <a:schemeClr val="tx1"/>
                </a:solidFill>
              </a:rPr>
              <a:t>t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46618064"/>
              </p:ext>
            </p:extLst>
          </p:nvPr>
        </p:nvGraphicFramePr>
        <p:xfrm>
          <a:off x="7391400" y="1760838"/>
          <a:ext cx="16764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1720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Validating User Migration Patterns in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Migration is inevitable</a:t>
            </a:r>
          </a:p>
          <a:p>
            <a:pPr lvl="1"/>
            <a:r>
              <a:rPr lang="en-US" dirty="0" smtClean="0"/>
              <a:t>What are the migration patterns in social media?</a:t>
            </a:r>
          </a:p>
          <a:p>
            <a:pPr lvl="1"/>
            <a:r>
              <a:rPr lang="en-US" dirty="0" smtClean="0"/>
              <a:t>How do we </a:t>
            </a:r>
            <a:r>
              <a:rPr lang="en-US" dirty="0"/>
              <a:t>distinguish observed migration patterns from random </a:t>
            </a:r>
            <a:r>
              <a:rPr lang="en-US" dirty="0" smtClean="0"/>
              <a:t>patterns?</a:t>
            </a:r>
            <a:endParaRPr lang="en-US" dirty="0"/>
          </a:p>
          <a:p>
            <a:r>
              <a:rPr lang="en-US" dirty="0" smtClean="0"/>
              <a:t>Evaluation Strategy:</a:t>
            </a:r>
          </a:p>
          <a:p>
            <a:pPr lvl="1"/>
            <a:r>
              <a:rPr lang="en-US" dirty="0" smtClean="0"/>
              <a:t>Generate Shuffled datasets by randomly picking users from at-risk population</a:t>
            </a:r>
          </a:p>
          <a:p>
            <a:pPr lvl="1"/>
            <a:r>
              <a:rPr lang="en-US" dirty="0" smtClean="0"/>
              <a:t>Compare trends in the observed and shuffled datasets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13189" y="4986924"/>
            <a:ext cx="925212" cy="72535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1"/>
                </a:solidFill>
              </a:rPr>
              <a:t>Shuffled datasets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3972" y="6051005"/>
            <a:ext cx="884430" cy="72535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1"/>
                </a:solidFill>
              </a:rPr>
              <a:t>Observed migration dataset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962401" y="4955719"/>
            <a:ext cx="1219200" cy="8180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1"/>
                </a:solidFill>
              </a:rPr>
              <a:t>Coefficients </a:t>
            </a:r>
            <a:r>
              <a:rPr lang="en-US" sz="1200" dirty="0">
                <a:solidFill>
                  <a:schemeClr val="tx1"/>
                </a:solidFill>
              </a:rPr>
              <a:t>of user </a:t>
            </a:r>
            <a:r>
              <a:rPr lang="en-US" sz="1200" dirty="0" smtClean="0">
                <a:solidFill>
                  <a:schemeClr val="tx1"/>
                </a:solidFill>
              </a:rPr>
              <a:t>attributes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010400" y="5504770"/>
            <a:ext cx="1143000" cy="64633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1"/>
                </a:solidFill>
              </a:rPr>
              <a:t>Significance </a:t>
            </a:r>
            <a:r>
              <a:rPr lang="en-US" sz="1200" dirty="0" smtClean="0">
                <a:solidFill>
                  <a:schemeClr val="tx1"/>
                </a:solidFill>
              </a:rPr>
              <a:t>Test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667000" y="5108119"/>
            <a:ext cx="1241777" cy="604162"/>
          </a:xfrm>
          <a:prstGeom prst="rightArrow">
            <a:avLst>
              <a:gd name="adj1" fmla="val 50000"/>
              <a:gd name="adj2" fmla="val 6655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Logistic Regression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715000" y="5523140"/>
            <a:ext cx="1219200" cy="609600"/>
          </a:xfrm>
          <a:prstGeom prst="rightArrow">
            <a:avLst>
              <a:gd name="adj1" fmla="val 50000"/>
              <a:gd name="adj2" fmla="val 6655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Chi Square Statistic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5302348" y="5181600"/>
            <a:ext cx="304800" cy="1292681"/>
          </a:xfrm>
          <a:prstGeom prst="rightBrace">
            <a:avLst/>
          </a:prstGeom>
          <a:ln w="508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962400" y="5963734"/>
            <a:ext cx="1219201" cy="8180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solidFill>
                  <a:schemeClr val="tx1"/>
                </a:solidFill>
              </a:rPr>
              <a:t>Coefficients </a:t>
            </a:r>
            <a:r>
              <a:rPr lang="en-US" sz="1200" dirty="0">
                <a:solidFill>
                  <a:schemeClr val="tx1"/>
                </a:solidFill>
              </a:rPr>
              <a:t>of user </a:t>
            </a:r>
            <a:r>
              <a:rPr lang="en-US" sz="1200" dirty="0" smtClean="0">
                <a:solidFill>
                  <a:schemeClr val="tx1"/>
                </a:solidFill>
              </a:rPr>
              <a:t>attributes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2672862" y="6172199"/>
            <a:ext cx="1241777" cy="581665"/>
          </a:xfrm>
          <a:prstGeom prst="rightArrow">
            <a:avLst>
              <a:gd name="adj1" fmla="val 50000"/>
              <a:gd name="adj2" fmla="val 6655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Logistic Regression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723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262</TotalTime>
  <Words>233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Understanding User Migration Patterns in Social Media</vt:lpstr>
      <vt:lpstr>Our Findings</vt:lpstr>
      <vt:lpstr>Validating User Migration Patterns in Social Media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User Migration Patterns in Social Media</dc:title>
  <dc:creator>shamanth</dc:creator>
  <cp:lastModifiedBy>shamanth</cp:lastModifiedBy>
  <cp:revision>73</cp:revision>
  <dcterms:created xsi:type="dcterms:W3CDTF">2013-09-06T20:21:35Z</dcterms:created>
  <dcterms:modified xsi:type="dcterms:W3CDTF">2013-09-12T22:01:37Z</dcterms:modified>
</cp:coreProperties>
</file>